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425" r:id="rId2"/>
    <p:sldId id="427" r:id="rId3"/>
    <p:sldId id="428" r:id="rId4"/>
    <p:sldId id="429" r:id="rId5"/>
    <p:sldId id="433" r:id="rId6"/>
    <p:sldId id="434" r:id="rId7"/>
    <p:sldId id="435" r:id="rId8"/>
    <p:sldId id="436" r:id="rId9"/>
    <p:sldId id="430" r:id="rId10"/>
    <p:sldId id="431" r:id="rId11"/>
    <p:sldId id="437" r:id="rId12"/>
    <p:sldId id="439" r:id="rId13"/>
    <p:sldId id="440" r:id="rId14"/>
    <p:sldId id="441" r:id="rId15"/>
    <p:sldId id="442" r:id="rId16"/>
    <p:sldId id="443" r:id="rId17"/>
    <p:sldId id="444" r:id="rId18"/>
    <p:sldId id="438" r:id="rId19"/>
    <p:sldId id="445" r:id="rId20"/>
    <p:sldId id="446" r:id="rId21"/>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18" autoAdjust="0"/>
  </p:normalViewPr>
  <p:slideViewPr>
    <p:cSldViewPr>
      <p:cViewPr varScale="1">
        <p:scale>
          <a:sx n="71" d="100"/>
          <a:sy n="71" d="100"/>
        </p:scale>
        <p:origin x="-87" y="-47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D53C947-EAD9-484F-97AF-FFFAD1E3C020}" type="datetimeFigureOut">
              <a:rPr lang="nl-NL"/>
              <a:pPr>
                <a:defRPr/>
              </a:pPr>
              <a:t>1-3-2014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B294E66-D1FD-477A-8DE6-68C69EB7C320}" type="slidenum">
              <a:rPr lang="nl-NL"/>
              <a:pPr>
                <a:defRPr/>
              </a:pPr>
              <a:t>‹nr.›</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AB294E66-D1FD-477A-8DE6-68C69EB7C320}" type="slidenum">
              <a:rPr lang="nl-NL" smtClean="0"/>
              <a:pPr>
                <a:defRPr/>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AB294E66-D1FD-477A-8DE6-68C69EB7C320}" type="slidenum">
              <a:rPr lang="nl-NL" smtClean="0"/>
              <a:pPr>
                <a:defRPr/>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AB294E66-D1FD-477A-8DE6-68C69EB7C320}" type="slidenum">
              <a:rPr lang="nl-NL" smtClean="0"/>
              <a:pPr>
                <a:defRPr/>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AB294E66-D1FD-477A-8DE6-68C69EB7C320}" type="slidenum">
              <a:rPr lang="nl-NL" smtClean="0"/>
              <a:pPr>
                <a:defRPr/>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AB294E66-D1FD-477A-8DE6-68C69EB7C320}" type="slidenum">
              <a:rPr lang="nl-NL" smtClean="0"/>
              <a:pPr>
                <a:defRPr/>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AB294E66-D1FD-477A-8DE6-68C69EB7C320}" type="slidenum">
              <a:rPr lang="nl-NL" smtClean="0"/>
              <a:pPr>
                <a:defRPr/>
              </a:pPr>
              <a:t>14</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AB294E66-D1FD-477A-8DE6-68C69EB7C320}" type="slidenum">
              <a:rPr lang="nl-NL" smtClean="0"/>
              <a:pPr>
                <a:defRPr/>
              </a:pPr>
              <a:t>15</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AB294E66-D1FD-477A-8DE6-68C69EB7C320}" type="slidenum">
              <a:rPr lang="nl-NL" smtClean="0"/>
              <a:pPr>
                <a:defRPr/>
              </a:pPr>
              <a:t>16</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AB294E66-D1FD-477A-8DE6-68C69EB7C320}" type="slidenum">
              <a:rPr lang="nl-NL" smtClean="0"/>
              <a:pPr>
                <a:defRPr/>
              </a:pPr>
              <a:t>17</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AB294E66-D1FD-477A-8DE6-68C69EB7C320}" type="slidenum">
              <a:rPr lang="nl-NL" smtClean="0"/>
              <a:pPr>
                <a:defRPr/>
              </a:pPr>
              <a:t>18</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AB294E66-D1FD-477A-8DE6-68C69EB7C320}" type="slidenum">
              <a:rPr lang="nl-NL" smtClean="0"/>
              <a:pPr>
                <a:defRPr/>
              </a:pPr>
              <a:t>19</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AB294E66-D1FD-477A-8DE6-68C69EB7C320}" type="slidenum">
              <a:rPr lang="nl-NL" smtClean="0"/>
              <a:pPr>
                <a:defRPr/>
              </a:pPr>
              <a:t>2</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AB294E66-D1FD-477A-8DE6-68C69EB7C320}" type="slidenum">
              <a:rPr lang="nl-NL" smtClean="0"/>
              <a:pPr>
                <a:defRPr/>
              </a:pPr>
              <a:t>20</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AB294E66-D1FD-477A-8DE6-68C69EB7C320}" type="slidenum">
              <a:rPr lang="nl-NL" smtClean="0"/>
              <a:pPr>
                <a:defRPr/>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AB294E66-D1FD-477A-8DE6-68C69EB7C320}" type="slidenum">
              <a:rPr lang="nl-NL" smtClean="0"/>
              <a:pPr>
                <a:defRPr/>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AB294E66-D1FD-477A-8DE6-68C69EB7C320}" type="slidenum">
              <a:rPr lang="nl-NL" smtClean="0"/>
              <a:pPr>
                <a:defRPr/>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AB294E66-D1FD-477A-8DE6-68C69EB7C320}" type="slidenum">
              <a:rPr lang="nl-NL" smtClean="0"/>
              <a:pPr>
                <a:defRPr/>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AB294E66-D1FD-477A-8DE6-68C69EB7C320}" type="slidenum">
              <a:rPr lang="nl-NL" smtClean="0"/>
              <a:pPr>
                <a:defRPr/>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AB294E66-D1FD-477A-8DE6-68C69EB7C320}" type="slidenum">
              <a:rPr lang="nl-NL" smtClean="0"/>
              <a:pPr>
                <a:defRPr/>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AB294E66-D1FD-477A-8DE6-68C69EB7C320}" type="slidenum">
              <a:rPr lang="nl-NL" smtClean="0"/>
              <a:pPr>
                <a:defRPr/>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DEF5B058-A89A-48F6-B0F9-E7921476C3FF}" type="datetimeFigureOut">
              <a:rPr lang="nl-NL"/>
              <a:pPr>
                <a:defRPr/>
              </a:pPr>
              <a:t>1-3-2014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DF7D3EC4-B654-4E0D-ADB9-AB2FA2F91F43}"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D5D1F5CB-1AC5-4101-A83E-C5F29808957F}" type="datetimeFigureOut">
              <a:rPr lang="nl-NL"/>
              <a:pPr>
                <a:defRPr/>
              </a:pPr>
              <a:t>1-3-2014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0A4C511F-F118-402C-912F-7468414A425C}"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492AF711-190C-42D4-848F-6399D20CB551}" type="datetimeFigureOut">
              <a:rPr lang="nl-NL"/>
              <a:pPr>
                <a:defRPr/>
              </a:pPr>
              <a:t>1-3-2014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E9D8FFA7-F523-4F90-8552-940B4F1381B5}"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8362958D-2088-4F08-A2EF-98605A594BFC}" type="datetimeFigureOut">
              <a:rPr lang="nl-NL"/>
              <a:pPr>
                <a:defRPr/>
              </a:pPr>
              <a:t>1-3-2014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C18AFF5A-4295-4510-A622-412047A73EAC}"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F396CFA3-DD50-4AF6-95A7-E8CBC5B01A71}" type="datetimeFigureOut">
              <a:rPr lang="nl-NL"/>
              <a:pPr>
                <a:defRPr/>
              </a:pPr>
              <a:t>1-3-2014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11A1EB10-070A-4C32-BFE6-5B2EDAAD67DA}"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D18C156E-74BF-4E6E-9C3F-81DF2968DF93}" type="datetimeFigureOut">
              <a:rPr lang="nl-NL"/>
              <a:pPr>
                <a:defRPr/>
              </a:pPr>
              <a:t>1-3-2014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BBA914DB-B246-4435-98B0-A77BC1FD4D29}"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00DFD3B9-4253-41C7-A29C-3B99C9E2B9A2}" type="datetimeFigureOut">
              <a:rPr lang="nl-NL"/>
              <a:pPr>
                <a:defRPr/>
              </a:pPr>
              <a:t>1-3-2014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1FAFAD04-2725-4B34-8B8F-CEDD73D62D6C}"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E2F79839-D081-48DC-A5D3-944B6F3AC461}" type="datetimeFigureOut">
              <a:rPr lang="nl-NL"/>
              <a:pPr>
                <a:defRPr/>
              </a:pPr>
              <a:t>1-3-2014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9D40ED95-B9D5-4365-8BC2-329DD5C81B34}"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DC565E33-201D-487E-A077-54E935CA6642}" type="datetimeFigureOut">
              <a:rPr lang="nl-NL"/>
              <a:pPr>
                <a:defRPr/>
              </a:pPr>
              <a:t>1-3-2014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99242F61-8E78-4BD2-80A3-61DEBFA9A031}"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07F63D4F-58B2-4E6B-BF98-E488C32F53C3}" type="datetimeFigureOut">
              <a:rPr lang="nl-NL"/>
              <a:pPr>
                <a:defRPr/>
              </a:pPr>
              <a:t>1-3-2014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117B615E-25C1-40B1-A031-F9E90A33B6BB}"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2C09CA38-F46C-49E6-85D2-A546493855E3}" type="datetimeFigureOut">
              <a:rPr lang="nl-NL"/>
              <a:pPr>
                <a:defRPr/>
              </a:pPr>
              <a:t>1-3-2014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53AB500C-7469-48A8-B408-222DB84B3829}"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2E42459-2A1B-488E-A92C-5BCAAB57D489}" type="datetimeFigureOut">
              <a:rPr lang="nl-NL"/>
              <a:pPr>
                <a:defRPr/>
              </a:pPr>
              <a:t>1-3-2014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8B58CB8-0EE3-4831-943B-F186D8DF78CE}"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ouden medaille stock photography"/>
          <p:cNvPicPr>
            <a:picLocks noChangeAspect="1" noChangeArrowheads="1"/>
          </p:cNvPicPr>
          <p:nvPr/>
        </p:nvPicPr>
        <p:blipFill>
          <a:blip r:embed="rId3" cstate="print"/>
          <a:srcRect/>
          <a:stretch>
            <a:fillRect/>
          </a:stretch>
        </p:blipFill>
        <p:spPr bwMode="auto">
          <a:xfrm>
            <a:off x="1979712" y="332656"/>
            <a:ext cx="5976664" cy="597666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bouwwerk_leer.jpg"/>
          <p:cNvPicPr>
            <a:picLocks noChangeAspect="1"/>
          </p:cNvPicPr>
          <p:nvPr/>
        </p:nvPicPr>
        <p:blipFill>
          <a:blip r:embed="rId3" cstate="print"/>
          <a:srcRect t="3829" b="5469"/>
          <a:stretch>
            <a:fillRect/>
          </a:stretch>
        </p:blipFill>
        <p:spPr>
          <a:xfrm>
            <a:off x="-1" y="0"/>
            <a:ext cx="6064091" cy="6021288"/>
          </a:xfrm>
          <a:prstGeom prst="rect">
            <a:avLst/>
          </a:prstGeom>
        </p:spPr>
      </p:pic>
      <p:pic>
        <p:nvPicPr>
          <p:cNvPr id="23555" name="Picture 3"/>
          <p:cNvPicPr>
            <a:picLocks noChangeAspect="1" noChangeArrowheads="1"/>
          </p:cNvPicPr>
          <p:nvPr/>
        </p:nvPicPr>
        <p:blipFill>
          <a:blip r:embed="rId4" cstate="print"/>
          <a:srcRect l="4173" t="5437" r="6260" b="5437"/>
          <a:stretch>
            <a:fillRect/>
          </a:stretch>
        </p:blipFill>
        <p:spPr bwMode="auto">
          <a:xfrm>
            <a:off x="6372200" y="2852936"/>
            <a:ext cx="2541558" cy="38820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507288" cy="864096"/>
          </a:xfrm>
        </p:spPr>
        <p:txBody>
          <a:bodyPr/>
          <a:lstStyle/>
          <a:p>
            <a:pPr algn="l"/>
            <a:r>
              <a:rPr lang="nl-NL" b="1" dirty="0" smtClean="0">
                <a:solidFill>
                  <a:schemeClr val="bg1"/>
                </a:solidFill>
              </a:rPr>
              <a:t>Het fundament = Christus</a:t>
            </a:r>
            <a:endParaRPr lang="nl-NL" dirty="0"/>
          </a:p>
        </p:txBody>
      </p:sp>
      <p:sp>
        <p:nvSpPr>
          <p:cNvPr id="3" name="Tijdelijke aanduiding voor inhoud 2"/>
          <p:cNvSpPr>
            <a:spLocks noGrp="1"/>
          </p:cNvSpPr>
          <p:nvPr>
            <p:ph idx="1"/>
          </p:nvPr>
        </p:nvSpPr>
        <p:spPr>
          <a:xfrm>
            <a:off x="457200" y="1484784"/>
            <a:ext cx="8435280" cy="4641379"/>
          </a:xfrm>
        </p:spPr>
        <p:txBody>
          <a:bodyPr/>
          <a:lstStyle/>
          <a:p>
            <a:pPr>
              <a:buNone/>
            </a:pPr>
            <a:r>
              <a:rPr lang="nl-NL" b="1" dirty="0" smtClean="0">
                <a:solidFill>
                  <a:schemeClr val="bg1"/>
                </a:solidFill>
              </a:rPr>
              <a:t>Een Persoon!</a:t>
            </a:r>
          </a:p>
        </p:txBody>
      </p:sp>
      <p:pic>
        <p:nvPicPr>
          <p:cNvPr id="38914" name="Picture 2"/>
          <p:cNvPicPr>
            <a:picLocks noChangeAspect="1" noChangeArrowheads="1"/>
          </p:cNvPicPr>
          <p:nvPr/>
        </p:nvPicPr>
        <p:blipFill>
          <a:blip r:embed="rId3" cstate="print"/>
          <a:srcRect/>
          <a:stretch>
            <a:fillRect/>
          </a:stretch>
        </p:blipFill>
        <p:spPr bwMode="auto">
          <a:xfrm>
            <a:off x="3707904" y="1421904"/>
            <a:ext cx="5436096" cy="5436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bouwwerk_leer.jpg"/>
          <p:cNvPicPr>
            <a:picLocks noChangeAspect="1"/>
          </p:cNvPicPr>
          <p:nvPr/>
        </p:nvPicPr>
        <p:blipFill>
          <a:blip r:embed="rId3" cstate="print"/>
          <a:srcRect t="3829" b="5469"/>
          <a:stretch>
            <a:fillRect/>
          </a:stretch>
        </p:blipFill>
        <p:spPr>
          <a:xfrm>
            <a:off x="-1" y="0"/>
            <a:ext cx="6064091" cy="6021288"/>
          </a:xfrm>
          <a:prstGeom prst="rect">
            <a:avLst/>
          </a:prstGeom>
        </p:spPr>
      </p:pic>
      <p:pic>
        <p:nvPicPr>
          <p:cNvPr id="23555" name="Picture 3"/>
          <p:cNvPicPr>
            <a:picLocks noChangeAspect="1" noChangeArrowheads="1"/>
          </p:cNvPicPr>
          <p:nvPr/>
        </p:nvPicPr>
        <p:blipFill>
          <a:blip r:embed="rId4" cstate="print"/>
          <a:srcRect l="4173" t="5437" r="6260" b="5437"/>
          <a:stretch>
            <a:fillRect/>
          </a:stretch>
        </p:blipFill>
        <p:spPr bwMode="auto">
          <a:xfrm>
            <a:off x="6372200" y="2852936"/>
            <a:ext cx="2541558" cy="38820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507288" cy="864096"/>
          </a:xfrm>
        </p:spPr>
        <p:txBody>
          <a:bodyPr/>
          <a:lstStyle/>
          <a:p>
            <a:pPr algn="l"/>
            <a:r>
              <a:rPr lang="nl-NL" b="1" dirty="0" smtClean="0">
                <a:solidFill>
                  <a:schemeClr val="bg1"/>
                </a:solidFill>
              </a:rPr>
              <a:t>1 Korintiërs 13</a:t>
            </a:r>
            <a:endParaRPr lang="nl-NL" dirty="0"/>
          </a:p>
        </p:txBody>
      </p:sp>
      <p:sp>
        <p:nvSpPr>
          <p:cNvPr id="3" name="Tijdelijke aanduiding voor inhoud 2"/>
          <p:cNvSpPr>
            <a:spLocks noGrp="1"/>
          </p:cNvSpPr>
          <p:nvPr>
            <p:ph idx="1"/>
          </p:nvPr>
        </p:nvSpPr>
        <p:spPr>
          <a:xfrm>
            <a:off x="457200" y="1124744"/>
            <a:ext cx="8435280" cy="5472608"/>
          </a:xfrm>
        </p:spPr>
        <p:txBody>
          <a:bodyPr/>
          <a:lstStyle/>
          <a:p>
            <a:pPr marL="0" indent="0">
              <a:buNone/>
            </a:pPr>
            <a:r>
              <a:rPr lang="nl-NL" dirty="0" smtClean="0">
                <a:solidFill>
                  <a:schemeClr val="bg1"/>
                </a:solidFill>
              </a:rPr>
              <a:t>Al </a:t>
            </a:r>
            <a:r>
              <a:rPr lang="nl-NL" dirty="0" smtClean="0">
                <a:solidFill>
                  <a:schemeClr val="bg1"/>
                </a:solidFill>
              </a:rPr>
              <a:t>sprak ik de talen van alle mensen en die van de engelen – had ik de liefde niet, ik zou niet meer zijn dan een dreunende gong of een schelle cimbaal. </a:t>
            </a:r>
            <a:r>
              <a:rPr lang="nl-NL" dirty="0" smtClean="0">
                <a:solidFill>
                  <a:schemeClr val="bg1"/>
                </a:solidFill>
              </a:rPr>
              <a:t>Al </a:t>
            </a:r>
            <a:r>
              <a:rPr lang="nl-NL" dirty="0" smtClean="0">
                <a:solidFill>
                  <a:schemeClr val="bg1"/>
                </a:solidFill>
              </a:rPr>
              <a:t>had ik de gave om te profeteren en doorgrondde ik alle geheimen, al bezat ik alle kennis en had ik het geloof dat bergen kan verplaatsen – had ik de liefde niet, ik zou niets zijn. </a:t>
            </a:r>
            <a:r>
              <a:rPr lang="nl-NL" dirty="0" smtClean="0">
                <a:solidFill>
                  <a:schemeClr val="bg1"/>
                </a:solidFill>
              </a:rPr>
              <a:t>Al </a:t>
            </a:r>
            <a:r>
              <a:rPr lang="nl-NL" dirty="0" smtClean="0">
                <a:solidFill>
                  <a:schemeClr val="bg1"/>
                </a:solidFill>
              </a:rPr>
              <a:t>verkocht ik mijn bezittingen omdat ik voedsel aan de armen wilde geven, al gaf ik mijn lichaam prijs en kon ik daar trots op zijn – had ik de liefde niet, het zou mij niet baten.</a:t>
            </a:r>
            <a:endParaRPr lang="nl-NL" dirty="0" smtClean="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507288" cy="864096"/>
          </a:xfrm>
        </p:spPr>
        <p:txBody>
          <a:bodyPr/>
          <a:lstStyle/>
          <a:p>
            <a:pPr algn="l"/>
            <a:r>
              <a:rPr lang="nl-NL" b="1" dirty="0" smtClean="0">
                <a:solidFill>
                  <a:schemeClr val="bg1"/>
                </a:solidFill>
              </a:rPr>
              <a:t>1 Korintiërs 13</a:t>
            </a:r>
            <a:endParaRPr lang="nl-NL" dirty="0"/>
          </a:p>
        </p:txBody>
      </p:sp>
      <p:sp>
        <p:nvSpPr>
          <p:cNvPr id="3" name="Tijdelijke aanduiding voor inhoud 2"/>
          <p:cNvSpPr>
            <a:spLocks noGrp="1"/>
          </p:cNvSpPr>
          <p:nvPr>
            <p:ph idx="1"/>
          </p:nvPr>
        </p:nvSpPr>
        <p:spPr>
          <a:xfrm>
            <a:off x="457200" y="1124744"/>
            <a:ext cx="8435280" cy="5472608"/>
          </a:xfrm>
        </p:spPr>
        <p:txBody>
          <a:bodyPr/>
          <a:lstStyle/>
          <a:p>
            <a:pPr marL="0" indent="0">
              <a:buNone/>
            </a:pPr>
            <a:r>
              <a:rPr lang="nl-NL" dirty="0" smtClean="0">
                <a:solidFill>
                  <a:schemeClr val="bg1"/>
                </a:solidFill>
              </a:rPr>
              <a:t>De </a:t>
            </a:r>
            <a:r>
              <a:rPr lang="nl-NL" dirty="0" smtClean="0">
                <a:solidFill>
                  <a:schemeClr val="bg1"/>
                </a:solidFill>
              </a:rPr>
              <a:t>liefde is geduldig en vol goedheid. De liefde kent geen afgunst, geen ijdel vertoon en geen zelfgenoegzaamheid. </a:t>
            </a:r>
            <a:r>
              <a:rPr lang="nl-NL" dirty="0" smtClean="0">
                <a:solidFill>
                  <a:schemeClr val="bg1"/>
                </a:solidFill>
              </a:rPr>
              <a:t>Ze </a:t>
            </a:r>
            <a:r>
              <a:rPr lang="nl-NL" dirty="0" smtClean="0">
                <a:solidFill>
                  <a:schemeClr val="bg1"/>
                </a:solidFill>
              </a:rPr>
              <a:t>is niet grof en niet zelfzuchtig, ze laat zich niet boos maken en rekent het kwaad niet aan, </a:t>
            </a:r>
            <a:r>
              <a:rPr lang="nl-NL" dirty="0" smtClean="0">
                <a:solidFill>
                  <a:schemeClr val="bg1"/>
                </a:solidFill>
              </a:rPr>
              <a:t>ze </a:t>
            </a:r>
            <a:r>
              <a:rPr lang="nl-NL" dirty="0" smtClean="0">
                <a:solidFill>
                  <a:schemeClr val="bg1"/>
                </a:solidFill>
              </a:rPr>
              <a:t>verheugt zich niet over het onrecht maar vindt vreugde in de waarheid</a:t>
            </a:r>
            <a:r>
              <a:rPr lang="nl-NL" dirty="0" smtClean="0">
                <a:solidFill>
                  <a:schemeClr val="bg1"/>
                </a:solidFill>
              </a:rPr>
              <a:t>. </a:t>
            </a:r>
            <a:r>
              <a:rPr lang="nl-NL" dirty="0" smtClean="0">
                <a:solidFill>
                  <a:schemeClr val="bg1"/>
                </a:solidFill>
              </a:rPr>
              <a:t>Alles verdraagt ze, alles gelooft ze, alles hoopt ze, in alles volhardt ze</a:t>
            </a:r>
            <a:r>
              <a:rPr lang="nl-NL" dirty="0" smtClean="0">
                <a:solidFill>
                  <a:schemeClr val="bg1"/>
                </a:solidFill>
              </a:rPr>
              <a:t>. </a:t>
            </a:r>
            <a:r>
              <a:rPr lang="nl-NL" dirty="0" smtClean="0">
                <a:solidFill>
                  <a:schemeClr val="bg1"/>
                </a:solidFill>
              </a:rPr>
              <a:t>De liefde zal nooit vergaan. Profetieën zullen verdwijnen, klanktaal zal verstommen, kennis verloren gaan – </a:t>
            </a:r>
            <a:r>
              <a:rPr lang="nl-NL" dirty="0" smtClean="0">
                <a:solidFill>
                  <a:schemeClr val="bg1"/>
                </a:solidFill>
              </a:rPr>
              <a:t>want </a:t>
            </a:r>
            <a:r>
              <a:rPr lang="nl-NL" dirty="0" smtClean="0">
                <a:solidFill>
                  <a:schemeClr val="bg1"/>
                </a:solidFill>
              </a:rPr>
              <a:t>ons kennen schiet tekort en ons profeteren is beperkt. </a:t>
            </a:r>
            <a:endParaRPr lang="nl-NL" dirty="0" smtClean="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507288" cy="864096"/>
          </a:xfrm>
        </p:spPr>
        <p:txBody>
          <a:bodyPr/>
          <a:lstStyle/>
          <a:p>
            <a:pPr algn="l"/>
            <a:r>
              <a:rPr lang="nl-NL" b="1" dirty="0" smtClean="0">
                <a:solidFill>
                  <a:schemeClr val="bg1"/>
                </a:solidFill>
              </a:rPr>
              <a:t>1 Korintiërs 13</a:t>
            </a:r>
            <a:endParaRPr lang="nl-NL" dirty="0"/>
          </a:p>
        </p:txBody>
      </p:sp>
      <p:sp>
        <p:nvSpPr>
          <p:cNvPr id="3" name="Tijdelijke aanduiding voor inhoud 2"/>
          <p:cNvSpPr>
            <a:spLocks noGrp="1"/>
          </p:cNvSpPr>
          <p:nvPr>
            <p:ph idx="1"/>
          </p:nvPr>
        </p:nvSpPr>
        <p:spPr>
          <a:xfrm>
            <a:off x="457200" y="1124744"/>
            <a:ext cx="8435280" cy="5472608"/>
          </a:xfrm>
        </p:spPr>
        <p:txBody>
          <a:bodyPr/>
          <a:lstStyle/>
          <a:p>
            <a:pPr marL="0" indent="0">
              <a:buNone/>
            </a:pPr>
            <a:r>
              <a:rPr lang="nl-NL" dirty="0" smtClean="0">
                <a:solidFill>
                  <a:schemeClr val="bg1"/>
                </a:solidFill>
              </a:rPr>
              <a:t>Toen ik nog een kind was sprak ik als een kind, dacht ik als een kind, redeneerde ik als een kind. Nu ik volwassen ben heb ik al het kinderlijke achter me gelaten. </a:t>
            </a:r>
            <a:r>
              <a:rPr lang="nl-NL" dirty="0" smtClean="0">
                <a:solidFill>
                  <a:schemeClr val="bg1"/>
                </a:solidFill>
              </a:rPr>
              <a:t>Nu </a:t>
            </a:r>
            <a:r>
              <a:rPr lang="nl-NL" dirty="0" smtClean="0">
                <a:solidFill>
                  <a:schemeClr val="bg1"/>
                </a:solidFill>
              </a:rPr>
              <a:t>kijken we nog in een wazige spiegel, maar straks staan we oog in oog. Nu is mijn kennen nog beperkt, maar straks zal ik volledig kennen, zoals ik zelf gekend ben. </a:t>
            </a:r>
            <a:r>
              <a:rPr lang="nl-NL" dirty="0" smtClean="0">
                <a:solidFill>
                  <a:schemeClr val="bg1"/>
                </a:solidFill>
              </a:rPr>
              <a:t>Ons </a:t>
            </a:r>
            <a:r>
              <a:rPr lang="nl-NL" dirty="0" smtClean="0">
                <a:solidFill>
                  <a:schemeClr val="bg1"/>
                </a:solidFill>
              </a:rPr>
              <a:t>resten geloof, hoop en liefde, deze drie, maar de grootste daarvan is de liefde. </a:t>
            </a:r>
            <a:endParaRPr lang="nl-NL" dirty="0" smtClean="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b="1" dirty="0" smtClean="0">
                <a:solidFill>
                  <a:schemeClr val="bg1"/>
                </a:solidFill>
              </a:rPr>
              <a:t>Liefde: de kern</a:t>
            </a:r>
            <a:endParaRPr lang="nl-NL" dirty="0"/>
          </a:p>
        </p:txBody>
      </p:sp>
      <p:sp>
        <p:nvSpPr>
          <p:cNvPr id="3" name="Tijdelijke aanduiding voor inhoud 2"/>
          <p:cNvSpPr>
            <a:spLocks noGrp="1"/>
          </p:cNvSpPr>
          <p:nvPr>
            <p:ph idx="1"/>
          </p:nvPr>
        </p:nvSpPr>
        <p:spPr>
          <a:xfrm>
            <a:off x="467544" y="3629397"/>
            <a:ext cx="8229600" cy="3228603"/>
          </a:xfrm>
        </p:spPr>
        <p:txBody>
          <a:bodyPr/>
          <a:lstStyle/>
          <a:p>
            <a:pPr>
              <a:buNone/>
            </a:pPr>
            <a:r>
              <a:rPr lang="nl-NL" b="1" dirty="0" smtClean="0">
                <a:solidFill>
                  <a:schemeClr val="bg1"/>
                </a:solidFill>
              </a:rPr>
              <a:t>Nog een keer de vraag:</a:t>
            </a:r>
          </a:p>
          <a:p>
            <a:pPr>
              <a:buNone/>
            </a:pPr>
            <a:endParaRPr lang="nl-NL" b="1" dirty="0" smtClean="0">
              <a:solidFill>
                <a:schemeClr val="bg1"/>
              </a:solidFill>
            </a:endParaRPr>
          </a:p>
          <a:p>
            <a:pPr algn="ctr">
              <a:buNone/>
            </a:pPr>
            <a:r>
              <a:rPr lang="nl-NL" sz="4400" b="1" dirty="0" smtClean="0">
                <a:solidFill>
                  <a:schemeClr val="bg1"/>
                </a:solidFill>
              </a:rPr>
              <a:t>Is het allemaal goud dat er blinkt bij ons?</a:t>
            </a:r>
            <a:endParaRPr lang="nl-NL" sz="4400" b="1" i="1" dirty="0" smtClean="0">
              <a:solidFill>
                <a:schemeClr val="bg1"/>
              </a:solidFill>
            </a:endParaRPr>
          </a:p>
          <a:p>
            <a:endParaRPr lang="nl-NL" dirty="0"/>
          </a:p>
        </p:txBody>
      </p:sp>
      <p:pic>
        <p:nvPicPr>
          <p:cNvPr id="5" name="Picture 2" descr="http://ernstleeftink.files.wordpress.com/2013/05/in-vuur-en-vlam.jpg"/>
          <p:cNvPicPr>
            <a:picLocks noChangeAspect="1" noChangeArrowheads="1"/>
          </p:cNvPicPr>
          <p:nvPr/>
        </p:nvPicPr>
        <p:blipFill>
          <a:blip r:embed="rId3" cstate="print"/>
          <a:srcRect/>
          <a:stretch>
            <a:fillRect/>
          </a:stretch>
        </p:blipFill>
        <p:spPr bwMode="auto">
          <a:xfrm>
            <a:off x="5039544" y="0"/>
            <a:ext cx="4104456" cy="41044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0" y="584635"/>
            <a:ext cx="9144000" cy="58813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507288" cy="864096"/>
          </a:xfrm>
        </p:spPr>
        <p:txBody>
          <a:bodyPr/>
          <a:lstStyle/>
          <a:p>
            <a:pPr algn="l"/>
            <a:r>
              <a:rPr lang="nl-NL" b="1" dirty="0" err="1" smtClean="0">
                <a:solidFill>
                  <a:schemeClr val="bg1"/>
                </a:solidFill>
              </a:rPr>
              <a:t>Efeziërs</a:t>
            </a:r>
            <a:r>
              <a:rPr lang="nl-NL" b="1" dirty="0" smtClean="0">
                <a:solidFill>
                  <a:schemeClr val="bg1"/>
                </a:solidFill>
              </a:rPr>
              <a:t> 4: 15</a:t>
            </a:r>
            <a:endParaRPr lang="nl-NL" dirty="0"/>
          </a:p>
        </p:txBody>
      </p:sp>
      <p:sp>
        <p:nvSpPr>
          <p:cNvPr id="3" name="Tijdelijke aanduiding voor inhoud 2"/>
          <p:cNvSpPr>
            <a:spLocks noGrp="1"/>
          </p:cNvSpPr>
          <p:nvPr>
            <p:ph idx="1"/>
          </p:nvPr>
        </p:nvSpPr>
        <p:spPr>
          <a:xfrm>
            <a:off x="457200" y="1124744"/>
            <a:ext cx="8435280" cy="5472608"/>
          </a:xfrm>
        </p:spPr>
        <p:txBody>
          <a:bodyPr/>
          <a:lstStyle/>
          <a:p>
            <a:pPr marL="0" indent="0">
              <a:buNone/>
            </a:pPr>
            <a:r>
              <a:rPr lang="nl-NL" dirty="0" smtClean="0">
                <a:solidFill>
                  <a:schemeClr val="bg1"/>
                </a:solidFill>
              </a:rPr>
              <a:t>… dat </a:t>
            </a:r>
            <a:r>
              <a:rPr lang="nl-NL" dirty="0" smtClean="0">
                <a:solidFill>
                  <a:schemeClr val="bg1"/>
                </a:solidFill>
              </a:rPr>
              <a:t>wij door ons in liefde aan de waarheid te houden, in alles toe zouden groeien naar Hem Die het Hoofd is, namelijk Christus.</a:t>
            </a:r>
            <a:endParaRPr lang="nl-NL" dirty="0" smtClean="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schaatsen.nl/gimmage/src/newsitem/Upload-2013/Fotos/Standaard/Personen/Langebaan/Sotsji%202014/Sven%20Kramer%20Sotsji%202014%20ANP.jpg"/>
          <p:cNvPicPr>
            <a:picLocks noChangeAspect="1" noChangeArrowheads="1"/>
          </p:cNvPicPr>
          <p:nvPr/>
        </p:nvPicPr>
        <p:blipFill>
          <a:blip r:embed="rId3" cstate="print"/>
          <a:srcRect/>
          <a:stretch>
            <a:fillRect/>
          </a:stretch>
        </p:blipFill>
        <p:spPr bwMode="auto">
          <a:xfrm>
            <a:off x="0" y="692696"/>
            <a:ext cx="9144000" cy="5270269"/>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ernstleeftink.files.wordpress.com/2013/05/in-vuur-en-vlam.jpg"/>
          <p:cNvPicPr>
            <a:picLocks noChangeAspect="1" noChangeArrowheads="1"/>
          </p:cNvPicPr>
          <p:nvPr/>
        </p:nvPicPr>
        <p:blipFill>
          <a:blip r:embed="rId3" cstate="print"/>
          <a:srcRect/>
          <a:stretch>
            <a:fillRect/>
          </a:stretch>
        </p:blipFill>
        <p:spPr bwMode="auto">
          <a:xfrm>
            <a:off x="1115616" y="0"/>
            <a:ext cx="6858000" cy="6858000"/>
          </a:xfrm>
          <a:prstGeom prst="rect">
            <a:avLst/>
          </a:prstGeom>
          <a:noFill/>
        </p:spPr>
      </p:pic>
      <p:pic>
        <p:nvPicPr>
          <p:cNvPr id="4" name="Afbeelding 3" descr="gouden_medaille.gif"/>
          <p:cNvPicPr>
            <a:picLocks noChangeAspect="1"/>
          </p:cNvPicPr>
          <p:nvPr/>
        </p:nvPicPr>
        <p:blipFill>
          <a:blip r:embed="rId4" cstate="print"/>
          <a:srcRect l="663" t="663" r="663" b="663"/>
          <a:stretch>
            <a:fillRect/>
          </a:stretch>
        </p:blipFill>
        <p:spPr>
          <a:xfrm>
            <a:off x="4006769" y="3367825"/>
            <a:ext cx="1611222" cy="161122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b="1" dirty="0" smtClean="0">
                <a:solidFill>
                  <a:schemeClr val="bg1"/>
                </a:solidFill>
              </a:rPr>
              <a:t>Is het allemaal goud dat er blinkt</a:t>
            </a:r>
            <a:r>
              <a:rPr lang="nl-NL" b="1" dirty="0" smtClean="0">
                <a:solidFill>
                  <a:schemeClr val="bg1"/>
                </a:solidFill>
              </a:rPr>
              <a:t>?</a:t>
            </a:r>
            <a:endParaRPr lang="nl-NL" dirty="0"/>
          </a:p>
        </p:txBody>
      </p:sp>
      <p:sp>
        <p:nvSpPr>
          <p:cNvPr id="3" name="Tijdelijke aanduiding voor inhoud 2"/>
          <p:cNvSpPr>
            <a:spLocks noGrp="1"/>
          </p:cNvSpPr>
          <p:nvPr>
            <p:ph idx="1"/>
          </p:nvPr>
        </p:nvSpPr>
        <p:spPr/>
        <p:txBody>
          <a:bodyPr/>
          <a:lstStyle/>
          <a:p>
            <a:r>
              <a:rPr lang="nl-NL" b="1" dirty="0" smtClean="0">
                <a:solidFill>
                  <a:schemeClr val="bg1"/>
                </a:solidFill>
              </a:rPr>
              <a:t>Bij al ons bouwwerk in de gemeente</a:t>
            </a:r>
            <a:r>
              <a:rPr lang="nl-NL" b="1" dirty="0" smtClean="0">
                <a:solidFill>
                  <a:schemeClr val="bg1"/>
                </a:solidFill>
              </a:rPr>
              <a:t>?</a:t>
            </a:r>
          </a:p>
          <a:p>
            <a:endParaRPr lang="nl-NL" b="1" dirty="0" smtClean="0">
              <a:solidFill>
                <a:schemeClr val="bg1"/>
              </a:solidFill>
            </a:endParaRPr>
          </a:p>
          <a:p>
            <a:r>
              <a:rPr lang="nl-NL" b="1" dirty="0" smtClean="0">
                <a:solidFill>
                  <a:schemeClr val="bg1"/>
                </a:solidFill>
              </a:rPr>
              <a:t>Het spannende van deze tekst:</a:t>
            </a:r>
            <a:br>
              <a:rPr lang="nl-NL" b="1" dirty="0" smtClean="0">
                <a:solidFill>
                  <a:schemeClr val="bg1"/>
                </a:solidFill>
              </a:rPr>
            </a:br>
            <a:r>
              <a:rPr lang="nl-NL" b="1" i="1" dirty="0" smtClean="0">
                <a:solidFill>
                  <a:schemeClr val="bg1"/>
                </a:solidFill>
              </a:rPr>
              <a:t>Wat gebeurt er als het vuur erover gaat?</a:t>
            </a:r>
            <a:endParaRPr lang="nl-NL" b="1" i="1" dirty="0" smtClean="0">
              <a:solidFill>
                <a:schemeClr val="bg1"/>
              </a:solidFill>
            </a:endParaRPr>
          </a:p>
          <a:p>
            <a:endParaRPr lang="nl-NL" dirty="0"/>
          </a:p>
        </p:txBody>
      </p:sp>
      <p:pic>
        <p:nvPicPr>
          <p:cNvPr id="27650" name="Picture 2" descr="https://encrypted-tbn0.gstatic.com/images?q=tbn:ANd9GcQCkJzEigxVOp16MX9n9gjgGumTE-l7m0P64qzgl9Y_BNxbpyR7"/>
          <p:cNvPicPr>
            <a:picLocks noChangeAspect="1" noChangeArrowheads="1"/>
          </p:cNvPicPr>
          <p:nvPr/>
        </p:nvPicPr>
        <p:blipFill>
          <a:blip r:embed="rId3" cstate="print"/>
          <a:srcRect l="2858" t="9705" r="10004" b="12132"/>
          <a:stretch>
            <a:fillRect/>
          </a:stretch>
        </p:blipFill>
        <p:spPr bwMode="auto">
          <a:xfrm>
            <a:off x="1403648" y="3814206"/>
            <a:ext cx="5760640" cy="30437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507288" cy="864096"/>
          </a:xfrm>
        </p:spPr>
        <p:txBody>
          <a:bodyPr/>
          <a:lstStyle/>
          <a:p>
            <a:pPr algn="l"/>
            <a:r>
              <a:rPr lang="nl-NL" b="1" dirty="0" smtClean="0">
                <a:solidFill>
                  <a:schemeClr val="bg1"/>
                </a:solidFill>
              </a:rPr>
              <a:t>“Ieders werk zal in het vuur komen”</a:t>
            </a:r>
            <a:endParaRPr lang="nl-NL" dirty="0"/>
          </a:p>
        </p:txBody>
      </p:sp>
      <p:sp>
        <p:nvSpPr>
          <p:cNvPr id="3" name="Tijdelijke aanduiding voor inhoud 2"/>
          <p:cNvSpPr>
            <a:spLocks noGrp="1"/>
          </p:cNvSpPr>
          <p:nvPr>
            <p:ph idx="1"/>
          </p:nvPr>
        </p:nvSpPr>
        <p:spPr>
          <a:xfrm>
            <a:off x="457200" y="1124744"/>
            <a:ext cx="8229600" cy="5001419"/>
          </a:xfrm>
        </p:spPr>
        <p:txBody>
          <a:bodyPr/>
          <a:lstStyle/>
          <a:p>
            <a:pPr>
              <a:buNone/>
            </a:pPr>
            <a:r>
              <a:rPr lang="nl-NL" b="1" dirty="0" smtClean="0">
                <a:solidFill>
                  <a:schemeClr val="bg1"/>
                </a:solidFill>
              </a:rPr>
              <a:t>Wat blijft er over van …</a:t>
            </a:r>
          </a:p>
          <a:p>
            <a:r>
              <a:rPr lang="nl-NL" dirty="0" smtClean="0">
                <a:solidFill>
                  <a:schemeClr val="bg1"/>
                </a:solidFill>
              </a:rPr>
              <a:t>Mijn preken, catechisaties, bezoeken … ?</a:t>
            </a:r>
            <a:endParaRPr lang="nl-NL" dirty="0" smtClean="0"/>
          </a:p>
          <a:p>
            <a:pPr>
              <a:buNone/>
            </a:pPr>
            <a:endParaRPr lang="nl-NL" dirty="0" smtClean="0">
              <a:solidFill>
                <a:schemeClr val="bg1"/>
              </a:solidFill>
            </a:endParaRPr>
          </a:p>
          <a:p>
            <a:pPr>
              <a:buNone/>
            </a:pPr>
            <a:r>
              <a:rPr lang="nl-NL" b="1" dirty="0" smtClean="0">
                <a:solidFill>
                  <a:schemeClr val="bg1"/>
                </a:solidFill>
              </a:rPr>
              <a:t>Allereerst van leiders gezegd</a:t>
            </a:r>
          </a:p>
          <a:p>
            <a:r>
              <a:rPr lang="nl-NL" dirty="0" smtClean="0">
                <a:solidFill>
                  <a:schemeClr val="bg1"/>
                </a:solidFill>
              </a:rPr>
              <a:t>Maar ook algemener: ‘</a:t>
            </a:r>
            <a:r>
              <a:rPr lang="nl-NL" u="sng" dirty="0" smtClean="0">
                <a:solidFill>
                  <a:schemeClr val="bg1"/>
                </a:solidFill>
              </a:rPr>
              <a:t>ieders</a:t>
            </a:r>
            <a:r>
              <a:rPr lang="nl-NL" dirty="0" smtClean="0">
                <a:solidFill>
                  <a:schemeClr val="bg1"/>
                </a:solidFill>
              </a:rPr>
              <a:t> werk’</a:t>
            </a:r>
            <a:endParaRPr lang="nl-NL" dirty="0" smtClean="0">
              <a:solidFill>
                <a:schemeClr val="bg1"/>
              </a:solidFill>
            </a:endParaRPr>
          </a:p>
        </p:txBody>
      </p:sp>
      <p:pic>
        <p:nvPicPr>
          <p:cNvPr id="31746" name="Picture 2" descr="http://spaceofentropy.files.wordpress.com/2012/06/incendio.jpg"/>
          <p:cNvPicPr>
            <a:picLocks noChangeAspect="1" noChangeArrowheads="1"/>
          </p:cNvPicPr>
          <p:nvPr/>
        </p:nvPicPr>
        <p:blipFill>
          <a:blip r:embed="rId3" cstate="print"/>
          <a:srcRect/>
          <a:stretch>
            <a:fillRect/>
          </a:stretch>
        </p:blipFill>
        <p:spPr bwMode="auto">
          <a:xfrm>
            <a:off x="2483768" y="4175244"/>
            <a:ext cx="4536504" cy="26827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paceofentropy.files.wordpress.com/2012/06/incendio.jpg"/>
          <p:cNvPicPr>
            <a:picLocks noChangeAspect="1" noChangeArrowheads="1"/>
          </p:cNvPicPr>
          <p:nvPr/>
        </p:nvPicPr>
        <p:blipFill>
          <a:blip r:embed="rId3" cstate="print"/>
          <a:srcRect/>
          <a:stretch>
            <a:fillRect/>
          </a:stretch>
        </p:blipFill>
        <p:spPr bwMode="auto">
          <a:xfrm>
            <a:off x="4234" y="764704"/>
            <a:ext cx="9139766" cy="540499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gebedsbroeders.nl/media/files/fundament.JPG"/>
          <p:cNvPicPr>
            <a:picLocks noChangeAspect="1" noChangeArrowheads="1"/>
          </p:cNvPicPr>
          <p:nvPr/>
        </p:nvPicPr>
        <p:blipFill>
          <a:blip r:embed="rId3" cstate="print"/>
          <a:srcRect/>
          <a:stretch>
            <a:fillRect/>
          </a:stretch>
        </p:blipFill>
        <p:spPr bwMode="auto">
          <a:xfrm>
            <a:off x="1" y="260648"/>
            <a:ext cx="9143999" cy="642025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507288" cy="864096"/>
          </a:xfrm>
        </p:spPr>
        <p:txBody>
          <a:bodyPr/>
          <a:lstStyle/>
          <a:p>
            <a:pPr algn="l"/>
            <a:r>
              <a:rPr lang="nl-NL" b="1" dirty="0" smtClean="0">
                <a:solidFill>
                  <a:schemeClr val="bg1"/>
                </a:solidFill>
              </a:rPr>
              <a:t>Waar het om gaat:</a:t>
            </a:r>
            <a:endParaRPr lang="nl-NL" dirty="0"/>
          </a:p>
        </p:txBody>
      </p:sp>
      <p:sp>
        <p:nvSpPr>
          <p:cNvPr id="3" name="Tijdelijke aanduiding voor inhoud 2"/>
          <p:cNvSpPr>
            <a:spLocks noGrp="1"/>
          </p:cNvSpPr>
          <p:nvPr>
            <p:ph idx="1"/>
          </p:nvPr>
        </p:nvSpPr>
        <p:spPr>
          <a:xfrm>
            <a:off x="457200" y="1484784"/>
            <a:ext cx="8435280" cy="4641379"/>
          </a:xfrm>
        </p:spPr>
        <p:txBody>
          <a:bodyPr/>
          <a:lstStyle/>
          <a:p>
            <a:pPr>
              <a:buNone/>
            </a:pPr>
            <a:r>
              <a:rPr lang="nl-NL" b="1" dirty="0" smtClean="0">
                <a:solidFill>
                  <a:schemeClr val="bg1"/>
                </a:solidFill>
              </a:rPr>
              <a:t>Bouw je op het fundament Christus of niet?</a:t>
            </a:r>
          </a:p>
          <a:p>
            <a:r>
              <a:rPr lang="nl-NL" dirty="0" smtClean="0">
                <a:solidFill>
                  <a:schemeClr val="bg1"/>
                </a:solidFill>
              </a:rPr>
              <a:t>Dan word je gered</a:t>
            </a:r>
          </a:p>
          <a:p>
            <a:r>
              <a:rPr lang="nl-NL" dirty="0" smtClean="0">
                <a:solidFill>
                  <a:schemeClr val="bg1"/>
                </a:solidFill>
              </a:rPr>
              <a:t>Ook als het allemaal hout, hooi en stro zou zijn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ernstleeftink.files.wordpress.com/2013/05/in-vuur-en-vlam.jpg"/>
          <p:cNvPicPr>
            <a:picLocks noChangeAspect="1" noChangeArrowheads="1"/>
          </p:cNvPicPr>
          <p:nvPr/>
        </p:nvPicPr>
        <p:blipFill>
          <a:blip r:embed="rId3" cstate="print"/>
          <a:srcRect/>
          <a:stretch>
            <a:fillRect/>
          </a:stretch>
        </p:blipFill>
        <p:spPr bwMode="auto">
          <a:xfrm>
            <a:off x="1115616" y="0"/>
            <a:ext cx="6858000"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4556</TotalTime>
  <Words>483</Words>
  <Application>Microsoft Office PowerPoint</Application>
  <PresentationFormat>Diavoorstelling (4:3)</PresentationFormat>
  <Paragraphs>48</Paragraphs>
  <Slides>20</Slides>
  <Notes>20</Notes>
  <HiddenSlides>0</HiddenSlides>
  <MMClips>0</MMClips>
  <ScaleCrop>false</ScaleCrop>
  <HeadingPairs>
    <vt:vector size="4" baseType="variant">
      <vt:variant>
        <vt:lpstr>Thema</vt:lpstr>
      </vt:variant>
      <vt:variant>
        <vt:i4>1</vt:i4>
      </vt:variant>
      <vt:variant>
        <vt:lpstr>Diatitels</vt:lpstr>
      </vt:variant>
      <vt:variant>
        <vt:i4>20</vt:i4>
      </vt:variant>
    </vt:vector>
  </HeadingPairs>
  <TitlesOfParts>
    <vt:vector size="21" baseType="lpstr">
      <vt:lpstr>Office-thema</vt:lpstr>
      <vt:lpstr>Dia 1</vt:lpstr>
      <vt:lpstr>Dia 2</vt:lpstr>
      <vt:lpstr>Dia 3</vt:lpstr>
      <vt:lpstr>Is het allemaal goud dat er blinkt?</vt:lpstr>
      <vt:lpstr>“Ieders werk zal in het vuur komen”</vt:lpstr>
      <vt:lpstr>Dia 6</vt:lpstr>
      <vt:lpstr>Dia 7</vt:lpstr>
      <vt:lpstr>Waar het om gaat:</vt:lpstr>
      <vt:lpstr>Dia 9</vt:lpstr>
      <vt:lpstr>Dia 10</vt:lpstr>
      <vt:lpstr>Het fundament = Christus</vt:lpstr>
      <vt:lpstr>Dia 12</vt:lpstr>
      <vt:lpstr>1 Korintiërs 13</vt:lpstr>
      <vt:lpstr>1 Korintiërs 13</vt:lpstr>
      <vt:lpstr>1 Korintiërs 13</vt:lpstr>
      <vt:lpstr>Liefde: de kern</vt:lpstr>
      <vt:lpstr>Dia 17</vt:lpstr>
      <vt:lpstr>Dia 18</vt:lpstr>
      <vt:lpstr>Efeziërs 4: 15</vt:lpstr>
      <vt:lpstr>Dia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Maarten</dc:creator>
  <cp:lastModifiedBy>Maarten</cp:lastModifiedBy>
  <cp:revision>499</cp:revision>
  <dcterms:created xsi:type="dcterms:W3CDTF">2012-03-17T15:35:40Z</dcterms:created>
  <dcterms:modified xsi:type="dcterms:W3CDTF">2014-03-01T13:18:22Z</dcterms:modified>
</cp:coreProperties>
</file>