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5" r:id="rId2"/>
    <p:sldId id="311" r:id="rId3"/>
    <p:sldId id="313" r:id="rId4"/>
    <p:sldId id="306" r:id="rId5"/>
    <p:sldId id="314" r:id="rId6"/>
    <p:sldId id="315" r:id="rId7"/>
    <p:sldId id="316" r:id="rId8"/>
    <p:sldId id="317" r:id="rId9"/>
    <p:sldId id="318" r:id="rId10"/>
    <p:sldId id="319" r:id="rId11"/>
    <p:sldId id="320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65" d="100"/>
          <a:sy n="65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7F25-B8B5-4CEC-95A6-3864A183C792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6C34-A6E2-4D8E-91B5-5355F1C7E12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1DA3-EC89-4258-B3AF-9FEA5B3EEA34}" type="datetimeFigureOut">
              <a:rPr lang="nl-NL" smtClean="0"/>
              <a:pPr/>
              <a:t>7-7-2012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6712" y="2564904"/>
            <a:ext cx="8255768" cy="1684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800" b="1" dirty="0" smtClean="0">
                <a:solidFill>
                  <a:schemeClr val="bg1"/>
                </a:solidFill>
              </a:rPr>
              <a:t>Wat heb u er nu aan, dat u dit alles gelooft?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4</a:t>
            </a:r>
            <a:r>
              <a:rPr lang="nl-NL" sz="3600" b="1" dirty="0" smtClean="0">
                <a:solidFill>
                  <a:schemeClr val="bg1"/>
                </a:solidFill>
              </a:rPr>
              <a:t>. Rechtvaardig zijn voor God: door geloof!</a:t>
            </a:r>
            <a:endParaRPr lang="nl-NL" sz="3600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“</a:t>
            </a:r>
            <a:r>
              <a:rPr lang="nl-NL" dirty="0" smtClean="0">
                <a:solidFill>
                  <a:schemeClr val="bg1"/>
                </a:solidFill>
              </a:rPr>
              <a:t>niet dat ik door de waarde van mijn geloof voor God aangenaam </a:t>
            </a:r>
            <a:r>
              <a:rPr lang="nl-NL" dirty="0" smtClean="0">
                <a:solidFill>
                  <a:schemeClr val="bg1"/>
                </a:solidFill>
              </a:rPr>
              <a:t>ben”				</a:t>
            </a:r>
            <a:r>
              <a:rPr lang="nl-NL" sz="2400" dirty="0" smtClean="0">
                <a:solidFill>
                  <a:schemeClr val="bg1"/>
                </a:solidFill>
              </a:rPr>
              <a:t>(antwoord 60)</a:t>
            </a:r>
          </a:p>
          <a:p>
            <a:pPr marL="0" indent="0">
              <a:buNone/>
            </a:pPr>
            <a:endParaRPr lang="nl-NL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Dus</a:t>
            </a:r>
            <a:endParaRPr lang="nl-NL" sz="2800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nl-NL" sz="2800" dirty="0" smtClean="0">
                <a:solidFill>
                  <a:schemeClr val="bg1"/>
                </a:solidFill>
              </a:rPr>
              <a:t>Je </a:t>
            </a:r>
            <a:r>
              <a:rPr lang="nl-NL" sz="2800" dirty="0" smtClean="0">
                <a:solidFill>
                  <a:schemeClr val="bg1"/>
                </a:solidFill>
              </a:rPr>
              <a:t>kunt je nooit op je geloof beroemen</a:t>
            </a:r>
            <a:endParaRPr lang="nl-NL" sz="2800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nl-NL" sz="2800" dirty="0" smtClean="0">
                <a:solidFill>
                  <a:schemeClr val="bg1"/>
                </a:solidFill>
              </a:rPr>
              <a:t>Je hoeft in geloof niet te presteren</a:t>
            </a:r>
          </a:p>
          <a:p>
            <a:pPr marL="514350" indent="-514350"/>
            <a:r>
              <a:rPr lang="nl-NL" sz="2800" dirty="0" smtClean="0">
                <a:solidFill>
                  <a:schemeClr val="bg1"/>
                </a:solidFill>
              </a:rPr>
              <a:t>Geloof is het middel waarmee we ons aan de reddingsboei Christus vastklampen</a:t>
            </a:r>
          </a:p>
          <a:p>
            <a:pPr marL="514350" indent="-514350" algn="ctr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	</a:t>
            </a:r>
            <a:endParaRPr lang="nl-NL" sz="2800" dirty="0" smtClean="0">
              <a:solidFill>
                <a:schemeClr val="bg1"/>
              </a:solidFill>
            </a:endParaRPr>
          </a:p>
          <a:p>
            <a:pPr marL="514350" indent="-514350" algn="ctr">
              <a:buNone/>
            </a:pPr>
            <a:r>
              <a:rPr lang="nl-NL" b="1" dirty="0" smtClean="0">
                <a:solidFill>
                  <a:schemeClr val="bg1"/>
                </a:solidFill>
              </a:rPr>
              <a:t>DE REDDINGSBOEI DOET HET!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4</a:t>
            </a:r>
            <a:r>
              <a:rPr lang="nl-NL" sz="3600" b="1" dirty="0" smtClean="0">
                <a:solidFill>
                  <a:schemeClr val="bg1"/>
                </a:solidFill>
              </a:rPr>
              <a:t>. Rechtvaardig zijn voor God: door geloof!</a:t>
            </a:r>
            <a:endParaRPr lang="nl-NL" sz="3600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Je wordt niet op jezelf teruggeworpen</a:t>
            </a:r>
            <a:endParaRPr lang="nl-NL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400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nl-NL" sz="2800" dirty="0" smtClean="0">
                <a:solidFill>
                  <a:schemeClr val="bg1"/>
                </a:solidFill>
              </a:rPr>
              <a:t>Zoek dus niet naar redenen in jezelf!!</a:t>
            </a:r>
          </a:p>
          <a:p>
            <a:pPr marL="514350" indent="-514350"/>
            <a:endParaRPr lang="nl-NL" sz="2800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nl-NL" sz="2800" dirty="0" smtClean="0">
                <a:solidFill>
                  <a:schemeClr val="bg1"/>
                </a:solidFill>
              </a:rPr>
              <a:t>Een weldadig geloof: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“</a:t>
            </a:r>
            <a:r>
              <a:rPr lang="nl-NL" sz="2800" dirty="0" smtClean="0">
                <a:solidFill>
                  <a:schemeClr val="bg1"/>
                </a:solidFill>
              </a:rPr>
              <a:t>ik kan het niet, ik hoef het ook niet te kunnen; ik mag me aan uw genade vastklampen!” </a:t>
            </a:r>
            <a:endParaRPr lang="nl-NL" sz="2800" dirty="0" smtClean="0">
              <a:solidFill>
                <a:schemeClr val="bg1"/>
              </a:solidFill>
            </a:endParaRPr>
          </a:p>
          <a:p>
            <a:pPr marL="514350" indent="-514350"/>
            <a:endParaRPr lang="nl-NL" sz="2800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Pure genade: in Christus </a:t>
            </a:r>
            <a:r>
              <a:rPr lang="nl-NL" sz="3600" b="1" dirty="0" smtClean="0">
                <a:solidFill>
                  <a:schemeClr val="bg1"/>
                </a:solidFill>
              </a:rPr>
              <a:t>toch</a:t>
            </a:r>
            <a:r>
              <a:rPr lang="nl-NL" sz="2800" dirty="0" smtClean="0">
                <a:solidFill>
                  <a:schemeClr val="bg1"/>
                </a:solidFill>
              </a:rPr>
              <a:t> rechtvaardig voor God.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3917032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nl-NL" sz="3900" dirty="0" smtClean="0">
                <a:solidFill>
                  <a:schemeClr val="bg1"/>
                </a:solidFill>
              </a:rPr>
              <a:t>Wat heb u er nu aan, dat u dit alles gelooft?</a:t>
            </a:r>
          </a:p>
          <a:p>
            <a:pPr marL="0" lvl="0" indent="0">
              <a:buNone/>
              <a:defRPr/>
            </a:pPr>
            <a:endParaRPr lang="nl-NL" sz="4800" b="1" dirty="0" smtClean="0">
              <a:solidFill>
                <a:schemeClr val="bg1"/>
              </a:solidFill>
            </a:endParaRPr>
          </a:p>
          <a:p>
            <a:pPr marL="0" lvl="0" indent="0">
              <a:buNone/>
              <a:defRPr/>
            </a:pPr>
            <a:r>
              <a:rPr lang="nl-NL" sz="4300" dirty="0" smtClean="0">
                <a:solidFill>
                  <a:schemeClr val="bg1"/>
                </a:solidFill>
              </a:rPr>
              <a:t>Dat </a:t>
            </a:r>
            <a:r>
              <a:rPr lang="nl-NL" sz="4300" dirty="0" smtClean="0">
                <a:solidFill>
                  <a:schemeClr val="bg1"/>
                </a:solidFill>
              </a:rPr>
              <a:t>ik </a:t>
            </a:r>
            <a:r>
              <a:rPr lang="nl-NL" sz="4300" dirty="0" smtClean="0">
                <a:solidFill>
                  <a:schemeClr val="bg1"/>
                </a:solidFill>
              </a:rPr>
              <a:t>in Christus </a:t>
            </a:r>
            <a:r>
              <a:rPr lang="nl-NL" sz="4800" b="1" dirty="0" smtClean="0">
                <a:solidFill>
                  <a:schemeClr val="bg1"/>
                </a:solidFill>
              </a:rPr>
              <a:t>rechtvaardig ben </a:t>
            </a:r>
            <a:r>
              <a:rPr lang="nl-NL" sz="4300" dirty="0" smtClean="0">
                <a:solidFill>
                  <a:schemeClr val="bg1"/>
                </a:solidFill>
              </a:rPr>
              <a:t>voor God en een erfgenaam van het eeuwige </a:t>
            </a:r>
            <a:r>
              <a:rPr lang="nl-NL" sz="4300" dirty="0" smtClean="0">
                <a:solidFill>
                  <a:schemeClr val="bg1"/>
                </a:solidFill>
              </a:rPr>
              <a:t>leven.</a:t>
            </a:r>
            <a:endParaRPr lang="nl-NL" sz="43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36712" y="3789040"/>
            <a:ext cx="8507288" cy="16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l">
              <a:defRPr/>
            </a:pPr>
            <a:r>
              <a:rPr lang="nl-NL" b="1" dirty="0" smtClean="0">
                <a:solidFill>
                  <a:schemeClr val="bg1"/>
                </a:solidFill>
              </a:rPr>
              <a:t>Ik ben rechtvaardig voor God!</a:t>
            </a:r>
            <a:endParaRPr lang="nl-NL" b="1" dirty="0" smtClean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3600" b="1" dirty="0" smtClean="0">
                <a:solidFill>
                  <a:schemeClr val="bg1"/>
                </a:solidFill>
              </a:rPr>
              <a:t>Rechtvaardig zijn voor God</a:t>
            </a:r>
          </a:p>
          <a:p>
            <a:pPr marL="1143000" lvl="1" indent="-742950">
              <a:buAutoNum type="arabicPeriod"/>
              <a:defRPr/>
            </a:pPr>
            <a:r>
              <a:rPr lang="nl-NL" sz="3200" b="1" dirty="0" smtClean="0">
                <a:solidFill>
                  <a:schemeClr val="bg1"/>
                </a:solidFill>
              </a:rPr>
              <a:t>… wat is dat?</a:t>
            </a:r>
          </a:p>
          <a:p>
            <a:pPr marL="1143000" lvl="1" indent="-742950">
              <a:buAutoNum type="arabicPeriod"/>
              <a:defRPr/>
            </a:pPr>
            <a:r>
              <a:rPr lang="nl-NL" sz="3200" b="1" dirty="0" smtClean="0">
                <a:solidFill>
                  <a:schemeClr val="bg1"/>
                </a:solidFill>
              </a:rPr>
              <a:t>… kan dat?</a:t>
            </a:r>
          </a:p>
          <a:p>
            <a:pPr marL="1143000" lvl="1" indent="-742950">
              <a:buAutoNum type="arabicPeriod"/>
              <a:defRPr/>
            </a:pPr>
            <a:r>
              <a:rPr lang="nl-NL" sz="3200" b="1" dirty="0" smtClean="0">
                <a:solidFill>
                  <a:schemeClr val="bg1"/>
                </a:solidFill>
              </a:rPr>
              <a:t>… hoe dan?</a:t>
            </a:r>
          </a:p>
          <a:p>
            <a:pPr marL="1143000" lvl="1" indent="-742950">
              <a:buAutoNum type="arabicPeriod"/>
              <a:defRPr/>
            </a:pPr>
            <a:r>
              <a:rPr lang="nl-NL" sz="3200" b="1" dirty="0" smtClean="0">
                <a:solidFill>
                  <a:schemeClr val="bg1"/>
                </a:solidFill>
              </a:rPr>
              <a:t>… door geloof!</a:t>
            </a:r>
            <a:endParaRPr lang="nl-NL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1. Rechtvaardig zijn voor God: wat is dat?</a:t>
            </a:r>
            <a:endParaRPr lang="nl-NL" sz="3600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nl-NL" dirty="0" smtClean="0">
                <a:solidFill>
                  <a:schemeClr val="bg1"/>
                </a:solidFill>
              </a:rPr>
              <a:t>Dat je God recht in de ogen kunt kijken</a:t>
            </a:r>
          </a:p>
          <a:p>
            <a:pPr marL="514350" indent="-514350"/>
            <a:r>
              <a:rPr lang="nl-NL" dirty="0" smtClean="0">
                <a:solidFill>
                  <a:schemeClr val="bg1"/>
                </a:solidFill>
              </a:rPr>
              <a:t>Maar: de zonde staat tussen Hem en ons in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	</a:t>
            </a:r>
            <a:r>
              <a:rPr lang="nl-NL" sz="3200" dirty="0" smtClean="0">
                <a:solidFill>
                  <a:schemeClr val="bg1"/>
                </a:solidFill>
              </a:rPr>
              <a:t>‘Iedereen </a:t>
            </a:r>
            <a:r>
              <a:rPr lang="nl-NL" sz="3200" dirty="0" smtClean="0">
                <a:solidFill>
                  <a:schemeClr val="bg1"/>
                </a:solidFill>
              </a:rPr>
              <a:t>heeft gezondigd en ontbeert de nabijheid van God</a:t>
            </a:r>
            <a:r>
              <a:rPr lang="nl-NL" sz="3200" dirty="0" smtClean="0">
                <a:solidFill>
                  <a:schemeClr val="bg1"/>
                </a:solidFill>
              </a:rPr>
              <a:t>.’	</a:t>
            </a:r>
            <a:r>
              <a:rPr lang="nl-NL" sz="2400" dirty="0" smtClean="0">
                <a:solidFill>
                  <a:schemeClr val="bg1"/>
                </a:solidFill>
              </a:rPr>
              <a:t>(</a:t>
            </a:r>
            <a:r>
              <a:rPr lang="nl-NL" sz="2400" dirty="0" smtClean="0">
                <a:solidFill>
                  <a:schemeClr val="bg1"/>
                </a:solidFill>
              </a:rPr>
              <a:t>Romeinen 3: </a:t>
            </a:r>
            <a:r>
              <a:rPr lang="nl-NL" sz="2400" dirty="0" smtClean="0">
                <a:solidFill>
                  <a:schemeClr val="bg1"/>
                </a:solidFill>
              </a:rPr>
              <a:t>21)</a:t>
            </a:r>
            <a:endParaRPr lang="nl-NL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nl-NL" dirty="0" smtClean="0">
                <a:solidFill>
                  <a:schemeClr val="bg1"/>
                </a:solidFill>
              </a:rPr>
              <a:t>Zelfinzicht nodig m.b.v. Bijbelse kennis</a:t>
            </a:r>
          </a:p>
          <a:p>
            <a:pPr marL="514350" indent="-514350"/>
            <a:endParaRPr lang="nl-NL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nl-NL" dirty="0" smtClean="0">
                <a:solidFill>
                  <a:schemeClr val="bg1"/>
                </a:solidFill>
              </a:rPr>
              <a:t>Maar … kan dat dan wel: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rechtvaardig zijn voor God?</a:t>
            </a:r>
          </a:p>
          <a:p>
            <a:pPr marL="514350" indent="-514350">
              <a:buNone/>
            </a:pPr>
            <a:endParaRPr lang="nl-NL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2. Rechtvaardig zijn voor God: kan dat?</a:t>
            </a:r>
            <a:endParaRPr lang="nl-NL" sz="3600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/>
          </a:bodyPr>
          <a:lstStyle/>
          <a:p>
            <a:pPr marL="514350" indent="-514350"/>
            <a:r>
              <a:rPr lang="nl-NL" dirty="0" smtClean="0">
                <a:solidFill>
                  <a:schemeClr val="bg1"/>
                </a:solidFill>
              </a:rPr>
              <a:t>Ervaren kerkganger: ja, door geloof!</a:t>
            </a:r>
          </a:p>
          <a:p>
            <a:pPr marL="514350" indent="-514350"/>
            <a:r>
              <a:rPr lang="nl-NL" dirty="0" smtClean="0">
                <a:solidFill>
                  <a:schemeClr val="bg1"/>
                </a:solidFill>
              </a:rPr>
              <a:t>De spanning van antwoord 60: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	</a:t>
            </a:r>
            <a:r>
              <a:rPr lang="nl-NL" sz="3200" dirty="0" smtClean="0">
                <a:solidFill>
                  <a:schemeClr val="bg1"/>
                </a:solidFill>
              </a:rPr>
              <a:t>‘Al klaagt mijn geweten mij aan ...’</a:t>
            </a:r>
            <a:endParaRPr lang="nl-NL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		</a:t>
            </a:r>
            <a:r>
              <a:rPr lang="nl-NL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nl-NL" dirty="0" smtClean="0">
                <a:solidFill>
                  <a:schemeClr val="bg1"/>
                </a:solidFill>
              </a:rPr>
              <a:t>Kent u/jij die spanning?</a:t>
            </a:r>
          </a:p>
          <a:p>
            <a:pPr marL="514350" indent="-514350"/>
            <a:r>
              <a:rPr lang="nl-NL" dirty="0" smtClean="0">
                <a:solidFill>
                  <a:schemeClr val="bg1"/>
                </a:solidFill>
              </a:rPr>
              <a:t>Zie je jezelf als zondaar die genade nodig heeft?</a:t>
            </a:r>
          </a:p>
          <a:p>
            <a:pPr marL="514350" indent="-514350"/>
            <a:r>
              <a:rPr lang="nl-NL" b="1" dirty="0" smtClean="0">
                <a:solidFill>
                  <a:schemeClr val="bg1"/>
                </a:solidFill>
              </a:rPr>
              <a:t>Toch</a:t>
            </a:r>
            <a:r>
              <a:rPr lang="nl-NL" dirty="0" smtClean="0">
                <a:solidFill>
                  <a:schemeClr val="bg1"/>
                </a:solidFill>
              </a:rPr>
              <a:t> schenkt God mij</a:t>
            </a:r>
          </a:p>
          <a:p>
            <a:pPr marL="514350" indent="-514350">
              <a:buNone/>
            </a:pPr>
            <a:endParaRPr lang="nl-NL" i="1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sz="3900" i="1" dirty="0" smtClean="0">
                <a:solidFill>
                  <a:schemeClr val="bg1"/>
                </a:solidFill>
              </a:rPr>
              <a:t>Eigenlijk </a:t>
            </a:r>
            <a:r>
              <a:rPr lang="nl-NL" sz="3900" i="1" dirty="0" smtClean="0">
                <a:solidFill>
                  <a:schemeClr val="bg1"/>
                </a:solidFill>
              </a:rPr>
              <a:t>kan het </a:t>
            </a:r>
            <a:r>
              <a:rPr lang="nl-NL" sz="3900" i="1" dirty="0" smtClean="0">
                <a:solidFill>
                  <a:schemeClr val="bg1"/>
                </a:solidFill>
              </a:rPr>
              <a:t>niet - maar </a:t>
            </a:r>
            <a:r>
              <a:rPr lang="nl-NL" sz="3900" i="1" dirty="0" smtClean="0">
                <a:solidFill>
                  <a:schemeClr val="bg1"/>
                </a:solidFill>
              </a:rPr>
              <a:t>het kan </a:t>
            </a:r>
            <a:r>
              <a:rPr lang="nl-NL" sz="3900" b="1" i="1" dirty="0" smtClean="0">
                <a:solidFill>
                  <a:schemeClr val="bg1"/>
                </a:solidFill>
              </a:rPr>
              <a:t>toch</a:t>
            </a:r>
            <a:r>
              <a:rPr lang="nl-NL" sz="3900" i="1" dirty="0" smtClean="0">
                <a:solidFill>
                  <a:schemeClr val="bg1"/>
                </a:solidFill>
              </a:rPr>
              <a:t>!</a:t>
            </a:r>
            <a:endParaRPr lang="nl-NL" sz="3900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3. Rechtvaardig zijn voor God: hoe dan?</a:t>
            </a:r>
            <a:endParaRPr lang="nl-NL" sz="3600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5373216"/>
            <a:ext cx="8435280" cy="93610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Psalm 31: 2</a:t>
            </a:r>
          </a:p>
          <a:p>
            <a:pPr marL="514350" indent="-51435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‘Doe mij ontkomen </a:t>
            </a:r>
            <a:r>
              <a:rPr lang="nl-NL" b="1" i="1" dirty="0" smtClean="0">
                <a:solidFill>
                  <a:schemeClr val="bg1"/>
                </a:solidFill>
              </a:rPr>
              <a:t>door</a:t>
            </a:r>
            <a:r>
              <a:rPr lang="nl-NL" dirty="0" smtClean="0">
                <a:solidFill>
                  <a:schemeClr val="bg1"/>
                </a:solidFill>
              </a:rPr>
              <a:t> uw gerechtigheid’</a:t>
            </a:r>
          </a:p>
        </p:txBody>
      </p:sp>
      <p:pic>
        <p:nvPicPr>
          <p:cNvPr id="4" name="Picture 2" descr="http://www.henryzecher.com/LutherPortrait.jpg"/>
          <p:cNvPicPr>
            <a:picLocks noChangeAspect="1" noChangeArrowheads="1"/>
          </p:cNvPicPr>
          <p:nvPr/>
        </p:nvPicPr>
        <p:blipFill>
          <a:blip r:embed="rId3" cstate="print"/>
          <a:srcRect l="10170" t="6929" r="10170" b="4157"/>
          <a:stretch>
            <a:fillRect/>
          </a:stretch>
        </p:blipFill>
        <p:spPr bwMode="auto">
          <a:xfrm>
            <a:off x="3275856" y="1556792"/>
            <a:ext cx="2880320" cy="3930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3. Rechtvaardig zijn voor God: hoe dan?</a:t>
            </a:r>
            <a:endParaRPr lang="nl-NL" sz="3600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4906888" cy="496855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Luthers ontdekking:</a:t>
            </a:r>
          </a:p>
          <a:p>
            <a:pPr marL="514350" indent="-51435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Gods gerechtigheid is</a:t>
            </a: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	</a:t>
            </a:r>
            <a:r>
              <a:rPr lang="nl-NL" sz="4000" dirty="0" smtClean="0">
                <a:solidFill>
                  <a:schemeClr val="bg1"/>
                </a:solidFill>
              </a:rPr>
              <a:t>geen </a:t>
            </a:r>
            <a:r>
              <a:rPr lang="nl-NL" sz="4000" b="1" dirty="0" smtClean="0">
                <a:solidFill>
                  <a:schemeClr val="bg1"/>
                </a:solidFill>
              </a:rPr>
              <a:t>eisende</a:t>
            </a:r>
            <a:endParaRPr lang="nl-NL" b="1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m</a:t>
            </a:r>
            <a:r>
              <a:rPr lang="nl-NL" dirty="0" smtClean="0">
                <a:solidFill>
                  <a:schemeClr val="bg1"/>
                </a:solidFill>
              </a:rPr>
              <a:t>aar een</a:t>
            </a:r>
          </a:p>
          <a:p>
            <a:pPr marL="514350" indent="-514350">
              <a:buNone/>
            </a:pPr>
            <a:r>
              <a:rPr lang="nl-NL" b="1" dirty="0" smtClean="0">
                <a:solidFill>
                  <a:schemeClr val="bg1"/>
                </a:solidFill>
              </a:rPr>
              <a:t>	</a:t>
            </a:r>
            <a:r>
              <a:rPr lang="nl-NL" sz="4400" b="1" dirty="0" smtClean="0">
                <a:solidFill>
                  <a:schemeClr val="bg1"/>
                </a:solidFill>
              </a:rPr>
              <a:t>gevende</a:t>
            </a:r>
            <a:endParaRPr lang="nl-NL" b="1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gerechtigheid</a:t>
            </a:r>
          </a:p>
        </p:txBody>
      </p:sp>
      <p:pic>
        <p:nvPicPr>
          <p:cNvPr id="4" name="Picture 2" descr="http://www.henryzecher.com/LutherPortrait.jpg"/>
          <p:cNvPicPr>
            <a:picLocks noChangeAspect="1" noChangeArrowheads="1"/>
          </p:cNvPicPr>
          <p:nvPr/>
        </p:nvPicPr>
        <p:blipFill>
          <a:blip r:embed="rId3" cstate="print"/>
          <a:srcRect l="10170" t="6929" r="10170" b="4157"/>
          <a:stretch>
            <a:fillRect/>
          </a:stretch>
        </p:blipFill>
        <p:spPr bwMode="auto">
          <a:xfrm>
            <a:off x="5362156" y="1340768"/>
            <a:ext cx="3482986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3</a:t>
            </a:r>
            <a:r>
              <a:rPr lang="nl-NL" sz="3600" b="1" dirty="0" smtClean="0">
                <a:solidFill>
                  <a:schemeClr val="bg1"/>
                </a:solidFill>
              </a:rPr>
              <a:t>. Rechtvaardig zijn voor God: hoe dan?</a:t>
            </a:r>
            <a:endParaRPr lang="nl-NL" sz="3600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“</a:t>
            </a:r>
            <a:r>
              <a:rPr lang="nl-NL" dirty="0" smtClean="0">
                <a:solidFill>
                  <a:schemeClr val="bg1"/>
                </a:solidFill>
              </a:rPr>
              <a:t>God wil ons nu, in deze tijd, zijn gerechtigheid bewijzen: Hij laat ons zien dat hij rechtvaardig is door iedereen vrij te spreken die in Jezus Christus gelooft</a:t>
            </a:r>
            <a:r>
              <a:rPr lang="nl-NL" dirty="0" smtClean="0">
                <a:solidFill>
                  <a:schemeClr val="bg1"/>
                </a:solidFill>
              </a:rPr>
              <a:t>.”					</a:t>
            </a:r>
            <a:r>
              <a:rPr lang="nl-NL" sz="2400" dirty="0" smtClean="0">
                <a:solidFill>
                  <a:schemeClr val="bg1"/>
                </a:solidFill>
              </a:rPr>
              <a:t>(Romeinen 3: 26)</a:t>
            </a:r>
          </a:p>
          <a:p>
            <a:pPr marL="0" indent="0">
              <a:buNone/>
            </a:pPr>
            <a:endParaRPr lang="nl-NL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b="1" dirty="0" smtClean="0">
                <a:solidFill>
                  <a:schemeClr val="bg1"/>
                </a:solidFill>
              </a:rPr>
              <a:t>De vrolijke ruil:</a:t>
            </a:r>
          </a:p>
          <a:p>
            <a:pPr marL="0" indent="0">
              <a:buNone/>
            </a:pPr>
            <a:r>
              <a:rPr lang="nl-NL" b="1" dirty="0" smtClean="0">
                <a:solidFill>
                  <a:schemeClr val="bg1"/>
                </a:solidFill>
              </a:rPr>
              <a:t> </a:t>
            </a:r>
            <a:r>
              <a:rPr lang="nl-NL" b="1" dirty="0" smtClean="0">
                <a:solidFill>
                  <a:schemeClr val="bg1"/>
                </a:solidFill>
              </a:rPr>
              <a:t>   Christus en ik wisselen van plaats</a:t>
            </a:r>
            <a:endParaRPr lang="nl-NL" sz="4000" b="1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http://www.henryzecher.com/LutherPortrait.jpg"/>
          <p:cNvPicPr>
            <a:picLocks noChangeAspect="1" noChangeArrowheads="1"/>
          </p:cNvPicPr>
          <p:nvPr/>
        </p:nvPicPr>
        <p:blipFill>
          <a:blip r:embed="rId3" cstate="print"/>
          <a:srcRect l="10170" t="6929" r="10170" b="4157"/>
          <a:stretch>
            <a:fillRect/>
          </a:stretch>
        </p:blipFill>
        <p:spPr bwMode="auto">
          <a:xfrm>
            <a:off x="6660232" y="3468903"/>
            <a:ext cx="2483768" cy="3389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4</a:t>
            </a:r>
            <a:r>
              <a:rPr lang="nl-NL" sz="3600" b="1" dirty="0" smtClean="0">
                <a:solidFill>
                  <a:schemeClr val="bg1"/>
                </a:solidFill>
              </a:rPr>
              <a:t>. Rechtvaardig zijn voor God: door geloof!</a:t>
            </a:r>
            <a:endParaRPr lang="nl-NL" sz="3600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“</a:t>
            </a:r>
            <a:r>
              <a:rPr lang="nl-NL" dirty="0" smtClean="0">
                <a:solidFill>
                  <a:schemeClr val="bg1"/>
                </a:solidFill>
              </a:rPr>
              <a:t>God wil ons nu, in deze tijd, zijn gerechtigheid bewijzen: Hij laat ons zien dat hij rechtvaardig is door iedereen vrij te spreken die in Jezus Christus gelooft</a:t>
            </a:r>
            <a:r>
              <a:rPr lang="nl-NL" dirty="0" smtClean="0">
                <a:solidFill>
                  <a:schemeClr val="bg1"/>
                </a:solidFill>
              </a:rPr>
              <a:t>.”					</a:t>
            </a:r>
            <a:r>
              <a:rPr lang="nl-NL" sz="2400" dirty="0" smtClean="0">
                <a:solidFill>
                  <a:schemeClr val="bg1"/>
                </a:solidFill>
              </a:rPr>
              <a:t>(Romeinen 3: 26)</a:t>
            </a:r>
          </a:p>
          <a:p>
            <a:pPr marL="0" indent="0">
              <a:buNone/>
            </a:pPr>
            <a:endParaRPr lang="nl-NL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400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nl-NL" sz="2800" dirty="0" smtClean="0">
                <a:solidFill>
                  <a:schemeClr val="bg1"/>
                </a:solidFill>
              </a:rPr>
              <a:t>Je moet dus geloven. </a:t>
            </a:r>
            <a:r>
              <a:rPr lang="nl-NL" sz="2800" dirty="0" err="1" smtClean="0">
                <a:solidFill>
                  <a:schemeClr val="bg1"/>
                </a:solidFill>
              </a:rPr>
              <a:t>Méér</a:t>
            </a:r>
            <a:r>
              <a:rPr lang="nl-NL" sz="2800" dirty="0" smtClean="0">
                <a:solidFill>
                  <a:schemeClr val="bg1"/>
                </a:solidFill>
              </a:rPr>
              <a:t> niet.</a:t>
            </a:r>
          </a:p>
          <a:p>
            <a:pPr marL="514350" indent="-514350"/>
            <a:r>
              <a:rPr lang="nl-NL" sz="2800" dirty="0" smtClean="0">
                <a:solidFill>
                  <a:schemeClr val="bg1"/>
                </a:solidFill>
              </a:rPr>
              <a:t>Christus zorgt dat ik rechtvaardig en heilig ben.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311</Words>
  <Application>Microsoft Office PowerPoint</Application>
  <PresentationFormat>Diavoorstelling (4:3)</PresentationFormat>
  <Paragraphs>79</Paragraphs>
  <Slides>11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Dia 1</vt:lpstr>
      <vt:lpstr>Dia 2</vt:lpstr>
      <vt:lpstr>Ik ben rechtvaardig voor God!</vt:lpstr>
      <vt:lpstr>1. Rechtvaardig zijn voor God: wat is dat?</vt:lpstr>
      <vt:lpstr>2. Rechtvaardig zijn voor God: kan dat?</vt:lpstr>
      <vt:lpstr>3. Rechtvaardig zijn voor God: hoe dan?</vt:lpstr>
      <vt:lpstr>3. Rechtvaardig zijn voor God: hoe dan?</vt:lpstr>
      <vt:lpstr>3. Rechtvaardig zijn voor God: hoe dan?</vt:lpstr>
      <vt:lpstr>4. Rechtvaardig zijn voor God: door geloof!</vt:lpstr>
      <vt:lpstr>4. Rechtvaardig zijn voor God: door geloof!</vt:lpstr>
      <vt:lpstr>4. Rechtvaardig zijn voor God: door geloof!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</cp:lastModifiedBy>
  <cp:revision>203</cp:revision>
  <dcterms:created xsi:type="dcterms:W3CDTF">2012-03-17T15:35:40Z</dcterms:created>
  <dcterms:modified xsi:type="dcterms:W3CDTF">2012-07-07T10:25:31Z</dcterms:modified>
</cp:coreProperties>
</file>