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5" r:id="rId2"/>
    <p:sldId id="322" r:id="rId3"/>
    <p:sldId id="306" r:id="rId4"/>
    <p:sldId id="313" r:id="rId5"/>
    <p:sldId id="323" r:id="rId6"/>
    <p:sldId id="326" r:id="rId7"/>
    <p:sldId id="324" r:id="rId8"/>
    <p:sldId id="325" r:id="rId9"/>
    <p:sldId id="327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65" d="100"/>
          <a:sy n="65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7F25-B8B5-4CEC-95A6-3864A183C792}" type="datetimeFigureOut">
              <a:rPr lang="nl-NL" smtClean="0"/>
              <a:pPr/>
              <a:t>13-7-2012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6C34-A6E2-4D8E-91B5-5355F1C7E12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13-7-2012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13-7-2012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13-7-2012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13-7-2012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13-7-2012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13-7-2012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13-7-2012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13-7-2012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13-7-2012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13-7-2012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13-7-2012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51DA3-EC89-4258-B3AF-9FEA5B3EEA34}" type="datetimeFigureOut">
              <a:rPr lang="nl-NL" smtClean="0"/>
              <a:pPr/>
              <a:t>13-7-2012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6712" y="2564904"/>
            <a:ext cx="8255768" cy="1684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800" b="1" dirty="0" smtClean="0">
                <a:solidFill>
                  <a:schemeClr val="bg1"/>
                </a:solidFill>
              </a:rPr>
              <a:t>Alweer over de zonde … ?!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6712" y="2564904"/>
            <a:ext cx="8255768" cy="1684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800" b="1" dirty="0" smtClean="0">
                <a:solidFill>
                  <a:schemeClr val="bg1"/>
                </a:solidFill>
              </a:rPr>
              <a:t>Het is niet Gods bedoeling om ons in de put te praten!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Van zondag 23 naar zondag 24</a:t>
            </a:r>
            <a:endParaRPr lang="nl-NL" sz="3600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nl-NL" b="1" dirty="0" smtClean="0">
                <a:solidFill>
                  <a:schemeClr val="bg1"/>
                </a:solidFill>
              </a:rPr>
              <a:t>HC 23: hoe ben ik rechtvaardig voor God ?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Alleen door geloof. Pure genade. 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God kijkt naar jou alsof jij Christus bent. </a:t>
            </a:r>
          </a:p>
          <a:p>
            <a:pPr marL="514350" indent="-514350">
              <a:buNone/>
            </a:pPr>
            <a:endParaRPr lang="nl-NL" b="1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b="1" dirty="0" smtClean="0">
                <a:solidFill>
                  <a:schemeClr val="bg1"/>
                </a:solidFill>
              </a:rPr>
              <a:t>HC 24: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Begint bedenkingen te uiten: “ja, maar …”</a:t>
            </a:r>
          </a:p>
          <a:p>
            <a:pPr marL="914400" lvl="1" indent="-514350">
              <a:buNone/>
            </a:pPr>
            <a:r>
              <a:rPr lang="nl-NL" i="1" dirty="0" smtClean="0">
                <a:solidFill>
                  <a:schemeClr val="bg1"/>
                </a:solidFill>
              </a:rPr>
              <a:t>Doel: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Te laten zien: </a:t>
            </a:r>
            <a:r>
              <a:rPr lang="nl-NL" sz="3200" b="1" dirty="0" smtClean="0">
                <a:solidFill>
                  <a:schemeClr val="bg1"/>
                </a:solidFill>
              </a:rPr>
              <a:t>het is echt alleen door genade</a:t>
            </a:r>
            <a:endParaRPr lang="nl-NL" b="1" dirty="0" smtClean="0">
              <a:solidFill>
                <a:schemeClr val="bg1"/>
              </a:solidFill>
            </a:endParaRPr>
          </a:p>
        </p:txBody>
      </p:sp>
      <p:pic>
        <p:nvPicPr>
          <p:cNvPr id="24" name="Picture 2" descr="http://www.henryzecher.com/LutherPortrait.jpg"/>
          <p:cNvPicPr>
            <a:picLocks noChangeAspect="1" noChangeArrowheads="1"/>
          </p:cNvPicPr>
          <p:nvPr/>
        </p:nvPicPr>
        <p:blipFill>
          <a:blip r:embed="rId3" cstate="print"/>
          <a:srcRect l="10170" t="6929" r="10170" b="4157"/>
          <a:stretch>
            <a:fillRect/>
          </a:stretch>
        </p:blipFill>
        <p:spPr bwMode="auto">
          <a:xfrm>
            <a:off x="7163272" y="2204864"/>
            <a:ext cx="1980728" cy="270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l">
              <a:defRPr/>
            </a:pPr>
            <a:r>
              <a:rPr lang="nl-NL" b="1" dirty="0" smtClean="0">
                <a:solidFill>
                  <a:schemeClr val="bg1"/>
                </a:solidFill>
              </a:rPr>
              <a:t>Het is echt alleen door genade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sz="3600" b="1" dirty="0" smtClean="0">
                <a:solidFill>
                  <a:schemeClr val="bg1"/>
                </a:solidFill>
              </a:rPr>
              <a:t>Ja maar, …</a:t>
            </a:r>
          </a:p>
          <a:p>
            <a:pPr marL="1143000" lvl="1" indent="-742950">
              <a:buAutoNum type="arabicPeriod"/>
              <a:defRPr/>
            </a:pPr>
            <a:r>
              <a:rPr lang="nl-NL" sz="3200" b="1" dirty="0" smtClean="0">
                <a:solidFill>
                  <a:schemeClr val="bg1"/>
                </a:solidFill>
              </a:rPr>
              <a:t>kan ik dan zelf helemaal niets bijdragen?</a:t>
            </a:r>
          </a:p>
          <a:p>
            <a:pPr marL="1143000" lvl="1" indent="-742950">
              <a:buAutoNum type="arabicPeriod"/>
              <a:defRPr/>
            </a:pPr>
            <a:r>
              <a:rPr lang="nl-NL" sz="3200" b="1" dirty="0" smtClean="0">
                <a:solidFill>
                  <a:schemeClr val="bg1"/>
                </a:solidFill>
              </a:rPr>
              <a:t>God beloont goede werken toch?</a:t>
            </a:r>
          </a:p>
          <a:p>
            <a:pPr marL="1143000" lvl="1" indent="-742950">
              <a:buAutoNum type="arabicPeriod"/>
              <a:defRPr/>
            </a:pPr>
            <a:r>
              <a:rPr lang="nl-NL" sz="3200" b="1" dirty="0" smtClean="0">
                <a:solidFill>
                  <a:schemeClr val="bg1"/>
                </a:solidFill>
              </a:rPr>
              <a:t>zo wordt het toch wel al te gemakkelijk!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l">
              <a:defRPr/>
            </a:pPr>
            <a:r>
              <a:rPr lang="nl-NL" sz="4000" b="1" dirty="0" smtClean="0">
                <a:solidFill>
                  <a:schemeClr val="bg1"/>
                </a:solidFill>
              </a:rPr>
              <a:t>1. Ja maar, …</a:t>
            </a:r>
            <a:br>
              <a:rPr lang="nl-NL" sz="4000" b="1" dirty="0" smtClean="0">
                <a:solidFill>
                  <a:schemeClr val="bg1"/>
                </a:solidFill>
              </a:rPr>
            </a:br>
            <a:r>
              <a:rPr lang="nl-NL" sz="3600" b="1" dirty="0" smtClean="0">
                <a:solidFill>
                  <a:schemeClr val="bg1"/>
                </a:solidFill>
              </a:rPr>
              <a:t>kan ik dan zelf helemaal niets bijdragen?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  <a:defRPr/>
            </a:pPr>
            <a:r>
              <a:rPr lang="nl-NL" sz="3800" b="1" dirty="0" smtClean="0">
                <a:solidFill>
                  <a:schemeClr val="bg1"/>
                </a:solidFill>
              </a:rPr>
              <a:t>… kunnen onze </a:t>
            </a:r>
            <a:r>
              <a:rPr lang="nl-NL" sz="3800" b="1" u="sng" dirty="0" smtClean="0">
                <a:solidFill>
                  <a:schemeClr val="bg1"/>
                </a:solidFill>
              </a:rPr>
              <a:t>goede werken</a:t>
            </a:r>
            <a:r>
              <a:rPr lang="nl-NL" sz="3800" b="1" dirty="0" smtClean="0">
                <a:solidFill>
                  <a:schemeClr val="bg1"/>
                </a:solidFill>
              </a:rPr>
              <a:t> dan niet iets …</a:t>
            </a:r>
          </a:p>
          <a:p>
            <a:pPr marL="0" indent="0">
              <a:buNone/>
              <a:defRPr/>
            </a:pPr>
            <a:endParaRPr lang="nl-NL" sz="32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3800" b="1" dirty="0" smtClean="0">
                <a:solidFill>
                  <a:schemeClr val="bg1"/>
                </a:solidFill>
              </a:rPr>
              <a:t>De gelijkenis uit </a:t>
            </a:r>
            <a:r>
              <a:rPr lang="nl-NL" sz="3800" b="1" dirty="0" err="1" smtClean="0">
                <a:solidFill>
                  <a:schemeClr val="bg1"/>
                </a:solidFill>
              </a:rPr>
              <a:t>Matteüs</a:t>
            </a:r>
            <a:r>
              <a:rPr lang="nl-NL" sz="3800" b="1" dirty="0" smtClean="0">
                <a:solidFill>
                  <a:schemeClr val="bg1"/>
                </a:solidFill>
              </a:rPr>
              <a:t> 25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“voortreffelijk, je bent een goede en betrouwbare dienaar”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Het werk wordt goedgekeurd!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Wij doen dus wel degelijk goede werken</a:t>
            </a:r>
          </a:p>
          <a:p>
            <a:pPr marL="514350" indent="-51435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sz="3300" b="1" dirty="0" smtClean="0">
                <a:solidFill>
                  <a:schemeClr val="bg1"/>
                </a:solidFill>
              </a:rPr>
              <a:t>Probleem ontstaat </a:t>
            </a:r>
            <a:r>
              <a:rPr lang="nl-NL" sz="3300" b="1" dirty="0" smtClean="0">
                <a:solidFill>
                  <a:schemeClr val="bg1"/>
                </a:solidFill>
              </a:rPr>
              <a:t>pas als je zegt:</a:t>
            </a:r>
            <a:endParaRPr lang="nl-NL" sz="3300" b="1" dirty="0" smtClean="0">
              <a:solidFill>
                <a:schemeClr val="bg1"/>
              </a:solidFill>
            </a:endParaRPr>
          </a:p>
          <a:p>
            <a:pPr marL="914400" lvl="1" indent="-514350">
              <a:buNone/>
            </a:pPr>
            <a:r>
              <a:rPr lang="nl-NL" b="1" i="1" dirty="0" smtClean="0">
                <a:solidFill>
                  <a:schemeClr val="bg1"/>
                </a:solidFill>
              </a:rPr>
              <a:t>Die twee dienaren hebben dat dubbel en dwars verdiend</a:t>
            </a:r>
            <a:endParaRPr lang="nl-NL" b="1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l">
              <a:defRPr/>
            </a:pPr>
            <a:r>
              <a:rPr lang="nl-NL" sz="4000" b="1" dirty="0" smtClean="0">
                <a:solidFill>
                  <a:schemeClr val="bg1"/>
                </a:solidFill>
              </a:rPr>
              <a:t>1. Ja maar, …</a:t>
            </a:r>
            <a:br>
              <a:rPr lang="nl-NL" sz="4000" b="1" dirty="0" smtClean="0">
                <a:solidFill>
                  <a:schemeClr val="bg1"/>
                </a:solidFill>
              </a:rPr>
            </a:br>
            <a:r>
              <a:rPr lang="nl-NL" sz="3600" b="1" dirty="0" smtClean="0">
                <a:solidFill>
                  <a:schemeClr val="bg1"/>
                </a:solidFill>
              </a:rPr>
              <a:t>kan ik dan zelf helemaal niets bijdragen?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nl-NL" sz="2800" dirty="0" smtClean="0">
                <a:solidFill>
                  <a:schemeClr val="bg1"/>
                </a:solidFill>
              </a:rPr>
              <a:t>Een heel menselijke vraag!</a:t>
            </a:r>
          </a:p>
          <a:p>
            <a:pPr marL="0" indent="0">
              <a:buNone/>
              <a:defRPr/>
            </a:pPr>
            <a:endParaRPr lang="nl-NL" sz="8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2800" b="1" dirty="0" smtClean="0">
                <a:solidFill>
                  <a:schemeClr val="bg1"/>
                </a:solidFill>
              </a:rPr>
              <a:t>MOEILIJK</a:t>
            </a:r>
            <a:r>
              <a:rPr lang="nl-NL" sz="2800" b="1" dirty="0" smtClean="0">
                <a:solidFill>
                  <a:schemeClr val="bg1"/>
                </a:solidFill>
              </a:rPr>
              <a:t>!??</a:t>
            </a:r>
          </a:p>
          <a:p>
            <a:pPr marL="400050" lvl="1" indent="0">
              <a:buNone/>
              <a:defRPr/>
            </a:pPr>
            <a:r>
              <a:rPr lang="nl-NL" sz="2400" dirty="0" smtClean="0">
                <a:solidFill>
                  <a:schemeClr val="bg1"/>
                </a:solidFill>
              </a:rPr>
              <a:t>Om met lege handen bij God te komen?</a:t>
            </a:r>
          </a:p>
          <a:p>
            <a:pPr marL="400050" lvl="1" indent="0">
              <a:buNone/>
              <a:defRPr/>
            </a:pPr>
            <a:r>
              <a:rPr lang="nl-NL" sz="2400" dirty="0" smtClean="0">
                <a:solidFill>
                  <a:schemeClr val="bg1"/>
                </a:solidFill>
              </a:rPr>
              <a:t>Om te aanvaarden dat Christus alles  heeft verdiend? </a:t>
            </a:r>
            <a:endParaRPr lang="nl-NL" sz="24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endParaRPr lang="nl-NL" sz="9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2800" b="1" dirty="0" smtClean="0">
                <a:solidFill>
                  <a:schemeClr val="bg1"/>
                </a:solidFill>
              </a:rPr>
              <a:t>Stel </a:t>
            </a:r>
            <a:r>
              <a:rPr lang="nl-NL" sz="2800" b="1" dirty="0" smtClean="0">
                <a:solidFill>
                  <a:schemeClr val="bg1"/>
                </a:solidFill>
              </a:rPr>
              <a:t>dat je wel wat zou moeten verdienen</a:t>
            </a:r>
          </a:p>
          <a:p>
            <a:pPr marL="400050" lvl="1" indent="0">
              <a:buNone/>
              <a:defRPr/>
            </a:pPr>
            <a:r>
              <a:rPr lang="nl-NL" sz="2400" dirty="0" smtClean="0">
                <a:solidFill>
                  <a:schemeClr val="bg1"/>
                </a:solidFill>
              </a:rPr>
              <a:t>Wat zou jij God dan aanbieden?</a:t>
            </a:r>
          </a:p>
          <a:p>
            <a:pPr marL="0" indent="0">
              <a:buNone/>
              <a:defRPr/>
            </a:pPr>
            <a:endParaRPr lang="nl-NL" sz="6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2800" b="1" dirty="0" smtClean="0">
                <a:solidFill>
                  <a:schemeClr val="bg1"/>
                </a:solidFill>
              </a:rPr>
              <a:t>Het is maar goed dat Christus volledig betaald heeft!</a:t>
            </a:r>
          </a:p>
          <a:p>
            <a:pPr marL="400050" lvl="1" indent="0">
              <a:buNone/>
              <a:defRPr/>
            </a:pPr>
            <a:r>
              <a:rPr lang="nl-NL" sz="2400" dirty="0" smtClean="0">
                <a:solidFill>
                  <a:schemeClr val="bg1"/>
                </a:solidFill>
              </a:rPr>
              <a:t>Zou het </a:t>
            </a:r>
            <a:r>
              <a:rPr lang="nl-NL" sz="2400" dirty="0" smtClean="0">
                <a:solidFill>
                  <a:schemeClr val="bg1"/>
                </a:solidFill>
              </a:rPr>
              <a:t>anders </a:t>
            </a:r>
            <a:r>
              <a:rPr lang="nl-NL" sz="2400" dirty="0" smtClean="0">
                <a:solidFill>
                  <a:schemeClr val="bg1"/>
                </a:solidFill>
              </a:rPr>
              <a:t>niet heel spannend </a:t>
            </a:r>
            <a:r>
              <a:rPr lang="nl-NL" sz="2400" dirty="0" smtClean="0">
                <a:solidFill>
                  <a:schemeClr val="bg1"/>
                </a:solidFill>
              </a:rPr>
              <a:t>worden</a:t>
            </a:r>
            <a:r>
              <a:rPr lang="nl-NL" sz="2400" dirty="0" smtClean="0">
                <a:solidFill>
                  <a:schemeClr val="bg1"/>
                </a:solidFill>
              </a:rPr>
              <a:t>?</a:t>
            </a:r>
          </a:p>
          <a:p>
            <a:pPr marL="400050" lvl="1" indent="0">
              <a:buNone/>
              <a:defRPr/>
            </a:pPr>
            <a:endParaRPr lang="nl-NL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l">
              <a:defRPr/>
            </a:pPr>
            <a:r>
              <a:rPr lang="nl-NL" sz="4000" b="1" dirty="0" smtClean="0">
                <a:solidFill>
                  <a:schemeClr val="bg1"/>
                </a:solidFill>
              </a:rPr>
              <a:t>2. Ja maar, …</a:t>
            </a:r>
            <a:br>
              <a:rPr lang="nl-NL" sz="4000" b="1" dirty="0" smtClean="0">
                <a:solidFill>
                  <a:schemeClr val="bg1"/>
                </a:solidFill>
              </a:rPr>
            </a:br>
            <a:r>
              <a:rPr lang="nl-NL" sz="3600" b="1" dirty="0" smtClean="0">
                <a:solidFill>
                  <a:schemeClr val="bg1"/>
                </a:solidFill>
              </a:rPr>
              <a:t>God beloont goede werken toch?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nl-NL" sz="3200" b="1" dirty="0" smtClean="0">
                <a:solidFill>
                  <a:schemeClr val="bg1"/>
                </a:solidFill>
              </a:rPr>
              <a:t>Dat staat inderdaad in de Bijbel</a:t>
            </a:r>
          </a:p>
          <a:p>
            <a:pPr marL="400050" lvl="1" indent="0">
              <a:buNone/>
              <a:defRPr/>
            </a:pPr>
            <a:r>
              <a:rPr lang="nl-NL" sz="2600" dirty="0" smtClean="0">
                <a:solidFill>
                  <a:schemeClr val="bg1"/>
                </a:solidFill>
              </a:rPr>
              <a:t>m</a:t>
            </a:r>
            <a:r>
              <a:rPr lang="nl-NL" sz="2600" dirty="0" smtClean="0">
                <a:solidFill>
                  <a:schemeClr val="bg1"/>
                </a:solidFill>
              </a:rPr>
              <a:t>aar je kunt je zaligheid er niet mee verdienen</a:t>
            </a:r>
          </a:p>
          <a:p>
            <a:pPr marL="400050" lvl="1" indent="0">
              <a:buNone/>
              <a:defRPr/>
            </a:pPr>
            <a:endParaRPr lang="nl-NL" b="1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3200" b="1" dirty="0" smtClean="0">
                <a:solidFill>
                  <a:schemeClr val="bg1"/>
                </a:solidFill>
              </a:rPr>
              <a:t>Goede werken worden uit genade beloond</a:t>
            </a:r>
          </a:p>
          <a:p>
            <a:pPr marL="400050" lvl="1" indent="0">
              <a:buNone/>
              <a:defRPr/>
            </a:pPr>
            <a:r>
              <a:rPr lang="nl-NL" sz="2600" dirty="0" smtClean="0">
                <a:solidFill>
                  <a:schemeClr val="bg1"/>
                </a:solidFill>
              </a:rPr>
              <a:t>Dat had God dus niet hoeven doen</a:t>
            </a:r>
          </a:p>
          <a:p>
            <a:pPr marL="400050" lvl="1" indent="0">
              <a:buNone/>
              <a:defRPr/>
            </a:pPr>
            <a:r>
              <a:rPr lang="nl-NL" sz="2600" dirty="0" smtClean="0">
                <a:solidFill>
                  <a:schemeClr val="bg1"/>
                </a:solidFill>
              </a:rPr>
              <a:t>Je doet slechts je plicht als je een goed werk doet (Luc. 17)</a:t>
            </a:r>
          </a:p>
          <a:p>
            <a:pPr marL="400050" lvl="1" indent="0">
              <a:buNone/>
              <a:defRPr/>
            </a:pPr>
            <a:r>
              <a:rPr lang="nl-NL" sz="2600" dirty="0" smtClean="0">
                <a:solidFill>
                  <a:schemeClr val="bg1"/>
                </a:solidFill>
              </a:rPr>
              <a:t>Een goed werk = dat wat normaal zou moeten zijn</a:t>
            </a:r>
          </a:p>
          <a:p>
            <a:pPr marL="400050" lvl="1" indent="0">
              <a:buNone/>
              <a:defRPr/>
            </a:pPr>
            <a:endParaRPr lang="nl-NL" sz="24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dirty="0" smtClean="0">
                <a:solidFill>
                  <a:schemeClr val="bg1"/>
                </a:solidFill>
              </a:rPr>
              <a:t>Beloning van goede werken: </a:t>
            </a:r>
            <a:r>
              <a:rPr lang="nl-NL" b="1" dirty="0" smtClean="0">
                <a:solidFill>
                  <a:schemeClr val="bg1"/>
                </a:solidFill>
              </a:rPr>
              <a:t>genade op genade</a:t>
            </a:r>
          </a:p>
          <a:p>
            <a:pPr marL="0" indent="0">
              <a:buNone/>
              <a:defRPr/>
            </a:pPr>
            <a:endParaRPr lang="nl-NL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l">
              <a:defRPr/>
            </a:pPr>
            <a:r>
              <a:rPr lang="nl-NL" sz="4000" b="1" dirty="0" smtClean="0">
                <a:solidFill>
                  <a:schemeClr val="bg1"/>
                </a:solidFill>
              </a:rPr>
              <a:t>3. Ja maar, …</a:t>
            </a:r>
            <a:br>
              <a:rPr lang="nl-NL" sz="4000" b="1" dirty="0" smtClean="0">
                <a:solidFill>
                  <a:schemeClr val="bg1"/>
                </a:solidFill>
              </a:rPr>
            </a:br>
            <a:r>
              <a:rPr lang="nl-NL" sz="3600" b="1" dirty="0" smtClean="0">
                <a:solidFill>
                  <a:schemeClr val="bg1"/>
                </a:solidFill>
              </a:rPr>
              <a:t>zo wordt het toch wel al te gemakkelijk!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sz="3200" b="1" dirty="0" smtClean="0">
                <a:solidFill>
                  <a:schemeClr val="bg1"/>
                </a:solidFill>
              </a:rPr>
              <a:t>Als alles genade is …</a:t>
            </a:r>
          </a:p>
          <a:p>
            <a:pPr marL="400050" lvl="1" indent="0">
              <a:buNone/>
              <a:defRPr/>
            </a:pPr>
            <a:r>
              <a:rPr lang="nl-NL" sz="2400" dirty="0" smtClean="0">
                <a:solidFill>
                  <a:schemeClr val="bg1"/>
                </a:solidFill>
              </a:rPr>
              <a:t>… kun je er maar op losleven toch??!</a:t>
            </a:r>
          </a:p>
          <a:p>
            <a:pPr marL="400050" lvl="1" indent="0">
              <a:buNone/>
              <a:defRPr/>
            </a:pPr>
            <a:r>
              <a:rPr lang="nl-NL" sz="2400" dirty="0" smtClean="0">
                <a:solidFill>
                  <a:schemeClr val="bg1"/>
                </a:solidFill>
              </a:rPr>
              <a:t>… laat die beloning maar zitten?!</a:t>
            </a:r>
          </a:p>
          <a:p>
            <a:pPr marL="0" indent="0">
              <a:buNone/>
              <a:defRPr/>
            </a:pPr>
            <a:endParaRPr lang="nl-NL" sz="2400" b="1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b="1" dirty="0" smtClean="0">
                <a:solidFill>
                  <a:schemeClr val="bg1"/>
                </a:solidFill>
              </a:rPr>
              <a:t>Geen respectvolle houding</a:t>
            </a:r>
          </a:p>
          <a:p>
            <a:pPr marL="400050" lvl="1" indent="0">
              <a:buNone/>
              <a:defRPr/>
            </a:pPr>
            <a:r>
              <a:rPr lang="nl-NL" sz="2400" dirty="0" smtClean="0">
                <a:solidFill>
                  <a:schemeClr val="bg1"/>
                </a:solidFill>
              </a:rPr>
              <a:t>Wie zo denkt is een minimumlijder!</a:t>
            </a:r>
          </a:p>
          <a:p>
            <a:pPr marL="400050" lvl="1" indent="0">
              <a:buNone/>
              <a:defRPr/>
            </a:pPr>
            <a:r>
              <a:rPr lang="nl-NL" sz="2400" dirty="0" smtClean="0">
                <a:solidFill>
                  <a:schemeClr val="bg1"/>
                </a:solidFill>
              </a:rPr>
              <a:t>Riskant. Kijk maar naar die derde slaaf in de gelijkenis:</a:t>
            </a:r>
          </a:p>
          <a:p>
            <a:pPr marL="400050" lvl="1" indent="0">
              <a:buNone/>
              <a:defRPr/>
            </a:pPr>
            <a:r>
              <a:rPr lang="nl-NL" sz="2400" dirty="0" smtClean="0">
                <a:solidFill>
                  <a:schemeClr val="bg1"/>
                </a:solidFill>
              </a:rPr>
              <a:t>Hij blijkt over de grens te zitten!</a:t>
            </a:r>
            <a:endParaRPr lang="nl-NL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l">
              <a:defRPr/>
            </a:pPr>
            <a:r>
              <a:rPr lang="nl-NL" sz="4000" b="1" dirty="0" smtClean="0">
                <a:solidFill>
                  <a:schemeClr val="bg1"/>
                </a:solidFill>
              </a:rPr>
              <a:t>3. Ja maar, …</a:t>
            </a:r>
            <a:br>
              <a:rPr lang="nl-NL" sz="4000" b="1" dirty="0" smtClean="0">
                <a:solidFill>
                  <a:schemeClr val="bg1"/>
                </a:solidFill>
              </a:rPr>
            </a:br>
            <a:r>
              <a:rPr lang="nl-NL" sz="3600" b="1" dirty="0" smtClean="0">
                <a:solidFill>
                  <a:schemeClr val="bg1"/>
                </a:solidFill>
              </a:rPr>
              <a:t>zo wordt het toch wel al te gemakkelijk!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nl-NL" sz="3300" b="1" dirty="0" smtClean="0">
                <a:solidFill>
                  <a:schemeClr val="bg1"/>
                </a:solidFill>
              </a:rPr>
              <a:t>Slim dat de HC dit spelletje niet meespeelt</a:t>
            </a:r>
          </a:p>
          <a:p>
            <a:pPr marL="400050" lvl="1" indent="0">
              <a:buNone/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Anders zou de minimumlijder precies op de grens gaan zitten</a:t>
            </a:r>
            <a:endParaRPr lang="nl-NL" sz="31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endParaRPr lang="nl-NL" sz="2400" b="1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3300" b="1" dirty="0" smtClean="0">
                <a:solidFill>
                  <a:schemeClr val="bg1"/>
                </a:solidFill>
              </a:rPr>
              <a:t>Als een boemerang komt de vraag terug:</a:t>
            </a:r>
          </a:p>
          <a:p>
            <a:pPr marL="400050" lvl="1" indent="0">
              <a:buNone/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Als je van harte gelooft, komen er goede werken</a:t>
            </a:r>
          </a:p>
          <a:p>
            <a:pPr marL="400050" lvl="1" indent="0">
              <a:buNone/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Dit is een theoretische vraag</a:t>
            </a:r>
          </a:p>
          <a:p>
            <a:pPr marL="400050" lvl="1" indent="0">
              <a:buNone/>
              <a:defRPr/>
            </a:pPr>
            <a:endParaRPr lang="nl-NL" sz="2400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3300" b="1" dirty="0" smtClean="0">
                <a:solidFill>
                  <a:schemeClr val="bg1"/>
                </a:solidFill>
              </a:rPr>
              <a:t>Dankbaarheid – daar gaat het om</a:t>
            </a:r>
          </a:p>
          <a:p>
            <a:pPr marL="400050" lvl="1" indent="0">
              <a:buNone/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(aan)geraakt door God, zijn liefde en genade.</a:t>
            </a:r>
          </a:p>
          <a:p>
            <a:pPr marL="400050" lvl="1" indent="0">
              <a:buNone/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Door de Heilige Geest verander je.</a:t>
            </a:r>
          </a:p>
          <a:p>
            <a:pPr marL="400050" lvl="1" indent="0">
              <a:buNone/>
              <a:defRPr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nl-NL" sz="3800" b="1" dirty="0" smtClean="0">
                <a:solidFill>
                  <a:schemeClr val="bg1"/>
                </a:solidFill>
              </a:rPr>
              <a:t>Genade op genade op genade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2467</TotalTime>
  <Words>441</Words>
  <Application>Microsoft Office PowerPoint</Application>
  <PresentationFormat>Diavoorstelling (4:3)</PresentationFormat>
  <Paragraphs>79</Paragraphs>
  <Slides>9</Slides>
  <Notes>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Dia 1</vt:lpstr>
      <vt:lpstr>Dia 2</vt:lpstr>
      <vt:lpstr>Van zondag 23 naar zondag 24</vt:lpstr>
      <vt:lpstr>Het is echt alleen door genade</vt:lpstr>
      <vt:lpstr>1. Ja maar, … kan ik dan zelf helemaal niets bijdragen?</vt:lpstr>
      <vt:lpstr>1. Ja maar, … kan ik dan zelf helemaal niets bijdragen?</vt:lpstr>
      <vt:lpstr>2. Ja maar, … God beloont goede werken toch?</vt:lpstr>
      <vt:lpstr>3. Ja maar, … zo wordt het toch wel al te gemakkelijk!</vt:lpstr>
      <vt:lpstr>3. Ja maar, … zo wordt het toch wel al te gemakkelijk!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Maarten</dc:creator>
  <cp:lastModifiedBy>Maarten</cp:lastModifiedBy>
  <cp:revision>272</cp:revision>
  <dcterms:created xsi:type="dcterms:W3CDTF">2012-03-17T15:35:40Z</dcterms:created>
  <dcterms:modified xsi:type="dcterms:W3CDTF">2012-07-13T19:28:44Z</dcterms:modified>
</cp:coreProperties>
</file>