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0" r:id="rId2"/>
    <p:sldId id="279" r:id="rId3"/>
    <p:sldId id="280" r:id="rId4"/>
    <p:sldId id="281" r:id="rId5"/>
    <p:sldId id="282" r:id="rId6"/>
    <p:sldId id="283" r:id="rId7"/>
    <p:sldId id="284" r:id="rId8"/>
    <p:sldId id="286" r:id="rId9"/>
    <p:sldId id="285" r:id="rId10"/>
    <p:sldId id="287" r:id="rId11"/>
    <p:sldId id="288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65" d="100"/>
          <a:sy n="65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7F25-B8B5-4CEC-95A6-3864A183C792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6C34-A6E2-4D8E-91B5-5355F1C7E12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1DA3-EC89-4258-B3AF-9FEA5B3EEA34}" type="datetimeFigureOut">
              <a:rPr lang="nl-NL" smtClean="0"/>
              <a:pPr/>
              <a:t>25-5-2012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herboldblog2.files.wordpress.com/2010/07/vuu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0"/>
            <a:ext cx="489857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De Geest is: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3. De Geest van de heiliging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/>
          </a:bodyPr>
          <a:lstStyle/>
          <a:p>
            <a:pPr defTabSz="360000">
              <a:spcBef>
                <a:spcPts val="0"/>
              </a:spcBef>
              <a:buNone/>
            </a:pPr>
            <a:r>
              <a:rPr lang="nl-NL" b="1" dirty="0" smtClean="0">
                <a:solidFill>
                  <a:schemeClr val="bg1"/>
                </a:solidFill>
              </a:rPr>
              <a:t>Christus helemaal!</a:t>
            </a:r>
          </a:p>
          <a:p>
            <a:pPr defTabSz="360000">
              <a:spcBef>
                <a:spcPts val="0"/>
              </a:spcBef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In het verbond zijn =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		leven in het verbond, omgang met God</a:t>
            </a:r>
          </a:p>
          <a:p>
            <a:pPr defTabSz="360000">
              <a:spcBef>
                <a:spcPts val="0"/>
              </a:spcBef>
              <a:buNone/>
            </a:pPr>
            <a:endParaRPr lang="nl-NL" i="1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In dat verbond wordt nu de Geest erbij gegeven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		om je leven te heiligen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		OT: belofte nieuw hart (Ezechiël, </a:t>
            </a:r>
            <a:r>
              <a:rPr lang="nl-NL" dirty="0" err="1" smtClean="0">
                <a:solidFill>
                  <a:schemeClr val="bg1"/>
                </a:solidFill>
              </a:rPr>
              <a:t>Jeremia</a:t>
            </a:r>
            <a:r>
              <a:rPr lang="nl-NL" dirty="0" smtClean="0">
                <a:solidFill>
                  <a:schemeClr val="bg1"/>
                </a:solidFill>
              </a:rPr>
              <a:t>)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		‘</a:t>
            </a:r>
            <a:r>
              <a:rPr lang="nl-NL" u="sng" dirty="0" smtClean="0">
                <a:solidFill>
                  <a:schemeClr val="bg1"/>
                </a:solidFill>
              </a:rPr>
              <a:t>want</a:t>
            </a:r>
            <a:r>
              <a:rPr lang="nl-NL" dirty="0" smtClean="0">
                <a:solidFill>
                  <a:schemeClr val="bg1"/>
                </a:solidFill>
              </a:rPr>
              <a:t> voor uw is de belofte’</a:t>
            </a:r>
          </a:p>
        </p:txBody>
      </p:sp>
      <p:pic>
        <p:nvPicPr>
          <p:cNvPr id="5" name="Afbeelding 4" descr="Christus_Geest_Har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8868" y="0"/>
            <a:ext cx="2775132" cy="2929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Spectaculair?</a:t>
            </a:r>
            <a:endParaRPr lang="nl-NL" sz="5400" b="1" dirty="0" smtClean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lnSpcReduction="10000"/>
          </a:bodyPr>
          <a:lstStyle/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Op de Pinksterdag – ja toen wel.</a:t>
            </a:r>
          </a:p>
          <a:p>
            <a:pPr defTabSz="360000">
              <a:spcBef>
                <a:spcPts val="0"/>
              </a:spcBef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Vandaag is de Geest zeker zo spectaculair!</a:t>
            </a:r>
          </a:p>
          <a:p>
            <a:pPr defTabSz="360000">
              <a:spcBef>
                <a:spcPts val="0"/>
              </a:spcBef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	Geloof in woord en daad: 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Waar vind je dat nog?</a:t>
            </a:r>
          </a:p>
          <a:p>
            <a:pPr defTabSz="360000">
              <a:spcBef>
                <a:spcPts val="0"/>
              </a:spcBef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Bid dat je </a:t>
            </a:r>
            <a:r>
              <a:rPr lang="nl-NL" smtClean="0">
                <a:solidFill>
                  <a:schemeClr val="bg1"/>
                </a:solidFill>
              </a:rPr>
              <a:t>telkens bijgevuld </a:t>
            </a:r>
            <a:r>
              <a:rPr lang="nl-NL" dirty="0" smtClean="0">
                <a:solidFill>
                  <a:schemeClr val="bg1"/>
                </a:solidFill>
              </a:rPr>
              <a:t>mag worden!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sz="1300" dirty="0" smtClean="0">
                <a:solidFill>
                  <a:schemeClr val="bg1"/>
                </a:solidFill>
              </a:rPr>
              <a:t>	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</a:t>
            </a:r>
            <a:r>
              <a:rPr lang="nl-NL" b="1" dirty="0" smtClean="0">
                <a:solidFill>
                  <a:schemeClr val="bg1"/>
                </a:solidFill>
              </a:rPr>
              <a:t>Dan krijg je een gewoon maar tegelijk zo spectaculair leven!</a:t>
            </a:r>
          </a:p>
        </p:txBody>
      </p:sp>
      <p:pic>
        <p:nvPicPr>
          <p:cNvPr id="4" name="Picture 4" descr="http://herboldblog2.files.wordpress.com/2010/07/vuu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88640"/>
            <a:ext cx="1769690" cy="2477566"/>
          </a:xfrm>
          <a:prstGeom prst="rect">
            <a:avLst/>
          </a:prstGeom>
          <a:noFill/>
        </p:spPr>
      </p:pic>
      <p:pic>
        <p:nvPicPr>
          <p:cNvPr id="5" name="Afbeelding 4" descr="Christus_Geest_Har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24444" y="3140968"/>
            <a:ext cx="2019556" cy="2131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4608512" cy="1143000"/>
          </a:xfrm>
        </p:spPr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Stel je voor …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501008"/>
            <a:ext cx="6131024" cy="2625155"/>
          </a:xfrm>
        </p:spPr>
        <p:txBody>
          <a:bodyPr/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Je was erbij op de Pinksterdag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052" name="Picture 4" descr="http://herboldblog2.files.wordpress.com/2010/07/vuu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484784"/>
            <a:ext cx="3173338" cy="4442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Petrus spreekt de mensen toe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Verrassend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Ontnuchterend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Geen spektakel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Meer een boetepreek</a:t>
            </a: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CHRISTUS CENTRAAL!</a:t>
            </a:r>
          </a:p>
        </p:txBody>
      </p:sp>
      <p:pic>
        <p:nvPicPr>
          <p:cNvPr id="7" name="Afbeelding 6" descr="toespraak Petru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1340768"/>
            <a:ext cx="3772328" cy="4936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Christus en de Geest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204864"/>
            <a:ext cx="5626968" cy="34892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De Geest is: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>
                <a:solidFill>
                  <a:schemeClr val="bg1"/>
                </a:solidFill>
              </a:rPr>
              <a:t>De Geest van het verbond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>
                <a:solidFill>
                  <a:schemeClr val="bg1"/>
                </a:solidFill>
              </a:rPr>
              <a:t>De Geest van de verzoening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>
                <a:solidFill>
                  <a:schemeClr val="bg1"/>
                </a:solidFill>
              </a:rPr>
              <a:t>De Geest van de heiliging</a:t>
            </a:r>
          </a:p>
        </p:txBody>
      </p:sp>
      <p:pic>
        <p:nvPicPr>
          <p:cNvPr id="7" name="Afbeelding 6" descr="toespraak Petru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98449" y="1988840"/>
            <a:ext cx="3445551" cy="4509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De Geest is: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1. De Geest van het verbond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 fontScale="62500" lnSpcReduction="20000"/>
          </a:bodyPr>
          <a:lstStyle/>
          <a:p>
            <a:pPr defTabSz="360000">
              <a:spcBef>
                <a:spcPts val="0"/>
              </a:spcBef>
              <a:buNone/>
            </a:pPr>
            <a:r>
              <a:rPr lang="nl-NL" sz="5100" dirty="0" smtClean="0">
                <a:solidFill>
                  <a:schemeClr val="bg1"/>
                </a:solidFill>
              </a:rPr>
              <a:t>De OT preek van Petrus:</a:t>
            </a:r>
          </a:p>
          <a:p>
            <a:pPr marL="0" indent="0" defTabSz="360000">
              <a:lnSpc>
                <a:spcPct val="114000"/>
              </a:lnSpc>
              <a:spcBef>
                <a:spcPts val="0"/>
              </a:spcBef>
              <a:buNone/>
              <a:tabLst>
                <a:tab pos="360000" algn="l"/>
              </a:tabLst>
            </a:pPr>
            <a:r>
              <a:rPr lang="nl-NL" sz="1600" dirty="0" smtClean="0">
                <a:solidFill>
                  <a:schemeClr val="bg1"/>
                </a:solidFill>
              </a:rPr>
              <a:t>	</a:t>
            </a:r>
          </a:p>
          <a:p>
            <a:pPr marL="0" indent="0" defTabSz="360000">
              <a:lnSpc>
                <a:spcPct val="114000"/>
              </a:lnSpc>
              <a:spcBef>
                <a:spcPts val="0"/>
              </a:spcBef>
              <a:buNone/>
              <a:tabLst>
                <a:tab pos="360000" algn="l"/>
              </a:tabLst>
            </a:pPr>
            <a:endParaRPr lang="nl-NL" sz="1600" dirty="0" smtClean="0">
              <a:solidFill>
                <a:schemeClr val="bg1"/>
              </a:solidFill>
            </a:endParaRPr>
          </a:p>
          <a:p>
            <a:pPr marL="0" indent="0" defTabSz="540000">
              <a:lnSpc>
                <a:spcPct val="200000"/>
              </a:lnSpc>
              <a:spcBef>
                <a:spcPts val="0"/>
              </a:spcBef>
              <a:buNone/>
              <a:tabLst>
                <a:tab pos="360000" algn="l"/>
              </a:tabLst>
            </a:pPr>
            <a:r>
              <a:rPr lang="nl-NL" sz="2800" dirty="0" smtClean="0">
                <a:solidFill>
                  <a:schemeClr val="bg1"/>
                </a:solidFill>
              </a:rPr>
              <a:t>	</a:t>
            </a:r>
            <a:r>
              <a:rPr lang="nl-NL" sz="3400" dirty="0" err="1" smtClean="0">
                <a:solidFill>
                  <a:schemeClr val="bg1"/>
                </a:solidFill>
              </a:rPr>
              <a:t>Joël</a:t>
            </a:r>
            <a:r>
              <a:rPr lang="nl-NL" sz="3400" dirty="0" smtClean="0">
                <a:solidFill>
                  <a:schemeClr val="bg1"/>
                </a:solidFill>
              </a:rPr>
              <a:t>: laatst der dagen = tijd van de Messias</a:t>
            </a:r>
          </a:p>
          <a:p>
            <a:pPr marL="0" indent="0" defTabSz="540000">
              <a:lnSpc>
                <a:spcPct val="200000"/>
              </a:lnSpc>
              <a:spcBef>
                <a:spcPts val="0"/>
              </a:spcBef>
              <a:buNone/>
              <a:tabLst>
                <a:tab pos="360000" algn="l"/>
              </a:tabLst>
            </a:pPr>
            <a:r>
              <a:rPr lang="nl-NL" sz="3400" dirty="0" smtClean="0">
                <a:solidFill>
                  <a:schemeClr val="bg1"/>
                </a:solidFill>
              </a:rPr>
              <a:t>		Profetie komt nu uit </a:t>
            </a:r>
            <a:r>
              <a:rPr lang="nl-NL" sz="3400" dirty="0" smtClean="0">
                <a:solidFill>
                  <a:schemeClr val="bg1"/>
                </a:solidFill>
                <a:sym typeface="Wingdings" pitchFamily="2" charset="2"/>
              </a:rPr>
              <a:t> Messias is gekomen</a:t>
            </a:r>
          </a:p>
          <a:p>
            <a:pPr marL="0" indent="0" defTabSz="540000">
              <a:lnSpc>
                <a:spcPct val="200000"/>
              </a:lnSpc>
              <a:spcBef>
                <a:spcPts val="0"/>
              </a:spcBef>
              <a:buNone/>
              <a:tabLst>
                <a:tab pos="360000" algn="l"/>
              </a:tabLst>
            </a:pPr>
            <a:r>
              <a:rPr lang="nl-NL" sz="3400" dirty="0" smtClean="0">
                <a:solidFill>
                  <a:schemeClr val="bg1"/>
                </a:solidFill>
                <a:sym typeface="Wingdings" pitchFamily="2" charset="2"/>
              </a:rPr>
              <a:t>			Preek gaat verder over Jezus</a:t>
            </a:r>
          </a:p>
          <a:p>
            <a:pPr marL="0" indent="0" defTabSz="540000">
              <a:lnSpc>
                <a:spcPct val="200000"/>
              </a:lnSpc>
              <a:spcBef>
                <a:spcPts val="0"/>
              </a:spcBef>
              <a:buNone/>
              <a:tabLst>
                <a:tab pos="360000" algn="l"/>
              </a:tabLst>
            </a:pPr>
            <a:r>
              <a:rPr lang="nl-NL" sz="3400" dirty="0" smtClean="0">
                <a:solidFill>
                  <a:schemeClr val="bg1"/>
                </a:solidFill>
                <a:sym typeface="Wingdings" pitchFamily="2" charset="2"/>
              </a:rPr>
              <a:t>				Verder bewijs: Psalm 16, 132 en 110</a:t>
            </a:r>
          </a:p>
          <a:p>
            <a:pPr marL="0" indent="0" defTabSz="540000">
              <a:lnSpc>
                <a:spcPct val="200000"/>
              </a:lnSpc>
              <a:spcBef>
                <a:spcPts val="0"/>
              </a:spcBef>
              <a:buNone/>
              <a:tabLst>
                <a:tab pos="360000" algn="l"/>
              </a:tabLst>
            </a:pPr>
            <a:r>
              <a:rPr lang="nl-NL" sz="3400" dirty="0" smtClean="0">
                <a:solidFill>
                  <a:schemeClr val="bg1"/>
                </a:solidFill>
                <a:sym typeface="Wingdings" pitchFamily="2" charset="2"/>
              </a:rPr>
              <a:t>					Kortom: Jezus is echt de Messias</a:t>
            </a:r>
          </a:p>
          <a:p>
            <a:pPr marL="0" indent="0" defTabSz="540000">
              <a:lnSpc>
                <a:spcPct val="200000"/>
              </a:lnSpc>
              <a:spcBef>
                <a:spcPts val="0"/>
              </a:spcBef>
              <a:buNone/>
              <a:tabLst>
                <a:tab pos="360000" algn="l"/>
              </a:tabLst>
            </a:pPr>
            <a:r>
              <a:rPr lang="nl-NL" sz="3400" dirty="0" smtClean="0">
                <a:solidFill>
                  <a:schemeClr val="bg1"/>
                </a:solidFill>
                <a:sym typeface="Wingdings" pitchFamily="2" charset="2"/>
              </a:rPr>
              <a:t>						Jezus die jullie gekruisigd hebben!</a:t>
            </a:r>
          </a:p>
          <a:p>
            <a:pPr marL="0" indent="0" defTabSz="540000">
              <a:lnSpc>
                <a:spcPct val="200000"/>
              </a:lnSpc>
              <a:spcBef>
                <a:spcPts val="0"/>
              </a:spcBef>
              <a:buNone/>
              <a:tabLst>
                <a:tab pos="360000" algn="l"/>
              </a:tabLst>
            </a:pPr>
            <a:r>
              <a:rPr lang="nl-NL" sz="3400" dirty="0" smtClean="0">
                <a:solidFill>
                  <a:schemeClr val="bg1"/>
                </a:solidFill>
                <a:sym typeface="Wingdings" pitchFamily="2" charset="2"/>
              </a:rPr>
              <a:t>							Oproep tot bekering</a:t>
            </a:r>
            <a:endParaRPr lang="nl-NL" sz="3400" dirty="0">
              <a:solidFill>
                <a:schemeClr val="bg1"/>
              </a:solidFill>
            </a:endParaRPr>
          </a:p>
        </p:txBody>
      </p:sp>
      <p:pic>
        <p:nvPicPr>
          <p:cNvPr id="12" name="Picture 2" descr="http://www.krabbelplaatjes.nl/krabbels/feestdagen/pinksteren/krabbels-pinksteren-777953.jpg"/>
          <p:cNvPicPr>
            <a:picLocks noChangeAspect="1" noChangeArrowheads="1"/>
          </p:cNvPicPr>
          <p:nvPr/>
        </p:nvPicPr>
        <p:blipFill>
          <a:blip r:embed="rId3" cstate="print"/>
          <a:srcRect l="29220" r="32296"/>
          <a:stretch>
            <a:fillRect/>
          </a:stretch>
        </p:blipFill>
        <p:spPr bwMode="auto">
          <a:xfrm>
            <a:off x="7302112" y="476672"/>
            <a:ext cx="1841888" cy="6381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De Geest is: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1. De Geest van het verbond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6851104" cy="5069160"/>
          </a:xfrm>
        </p:spPr>
        <p:txBody>
          <a:bodyPr>
            <a:normAutofit lnSpcReduction="10000"/>
          </a:bodyPr>
          <a:lstStyle/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De OT preek van Petrus:</a:t>
            </a:r>
          </a:p>
          <a:p>
            <a:pPr defTabSz="360000">
              <a:spcBef>
                <a:spcPts val="0"/>
              </a:spcBef>
            </a:pPr>
            <a:endParaRPr lang="nl-NL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Verbondsmatig:</a:t>
            </a:r>
          </a:p>
          <a:p>
            <a:pPr lvl="1" defTabSz="360000">
              <a:spcBef>
                <a:spcPts val="0"/>
              </a:spcBef>
            </a:pPr>
            <a:r>
              <a:rPr lang="nl-NL" dirty="0" smtClean="0">
                <a:solidFill>
                  <a:schemeClr val="bg1"/>
                </a:solidFill>
              </a:rPr>
              <a:t>“Voor u is de </a:t>
            </a:r>
            <a:r>
              <a:rPr lang="nl-NL" b="1" dirty="0" smtClean="0">
                <a:solidFill>
                  <a:schemeClr val="bg1"/>
                </a:solidFill>
              </a:rPr>
              <a:t>belofte</a:t>
            </a:r>
            <a:r>
              <a:rPr lang="nl-NL" dirty="0" smtClean="0">
                <a:solidFill>
                  <a:schemeClr val="bg1"/>
                </a:solidFill>
              </a:rPr>
              <a:t>”</a:t>
            </a:r>
          </a:p>
          <a:p>
            <a:pPr lvl="1" defTabSz="360000">
              <a:spcBef>
                <a:spcPts val="0"/>
              </a:spcBef>
            </a:pPr>
            <a:r>
              <a:rPr lang="nl-NL" dirty="0" smtClean="0">
                <a:solidFill>
                  <a:schemeClr val="bg1"/>
                </a:solidFill>
              </a:rPr>
              <a:t>Geen losse komst van de Geest, maar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een komst </a:t>
            </a:r>
            <a:r>
              <a:rPr lang="nl-NL" i="1" dirty="0" smtClean="0">
                <a:solidFill>
                  <a:schemeClr val="bg1"/>
                </a:solidFill>
              </a:rPr>
              <a:t>in het verbond</a:t>
            </a:r>
          </a:p>
          <a:p>
            <a:pPr lvl="1" defTabSz="360000">
              <a:spcBef>
                <a:spcPts val="0"/>
              </a:spcBef>
            </a:pPr>
            <a:r>
              <a:rPr lang="nl-NL" dirty="0" smtClean="0">
                <a:solidFill>
                  <a:schemeClr val="bg1"/>
                </a:solidFill>
              </a:rPr>
              <a:t>Een geschenk aan wie in dat verbond zijn</a:t>
            </a:r>
          </a:p>
          <a:p>
            <a:pPr defTabSz="360000">
              <a:spcBef>
                <a:spcPts val="0"/>
              </a:spcBef>
            </a:pPr>
            <a:endParaRPr lang="nl-NL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Nieuwe fase in het verbond</a:t>
            </a:r>
          </a:p>
          <a:p>
            <a:pPr lvl="1" defTabSz="360000">
              <a:spcBef>
                <a:spcPts val="0"/>
              </a:spcBef>
            </a:pPr>
            <a:r>
              <a:rPr lang="nl-NL" dirty="0" smtClean="0">
                <a:solidFill>
                  <a:schemeClr val="bg1"/>
                </a:solidFill>
              </a:rPr>
              <a:t>Nog steeds het verbond met Abraham, David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krabbelplaatjes.nl/krabbels/feestdagen/pinksteren/krabbels-pinksteren-777953.jpg"/>
          <p:cNvPicPr>
            <a:picLocks noChangeAspect="1" noChangeArrowheads="1"/>
          </p:cNvPicPr>
          <p:nvPr/>
        </p:nvPicPr>
        <p:blipFill>
          <a:blip r:embed="rId3" cstate="print"/>
          <a:srcRect l="29220" r="32296"/>
          <a:stretch>
            <a:fillRect/>
          </a:stretch>
        </p:blipFill>
        <p:spPr bwMode="auto">
          <a:xfrm>
            <a:off x="7302112" y="476672"/>
            <a:ext cx="1841888" cy="6381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De Geest is: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2. De Geest van de verzoening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/>
          </a:bodyPr>
          <a:lstStyle/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Petrus :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“Jezus is dus echt de Messias. Jezus – de man die jullie gekruisigd hebben!”</a:t>
            </a:r>
          </a:p>
          <a:p>
            <a:pPr defTabSz="360000">
              <a:spcBef>
                <a:spcPts val="0"/>
              </a:spcBef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nl-NL" b="1" dirty="0" smtClean="0">
                <a:solidFill>
                  <a:schemeClr val="bg1"/>
                </a:solidFill>
              </a:rPr>
              <a:t>Wat moet je doen als je de Zoon van God gekruisigd hebt???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2386" y="188640"/>
            <a:ext cx="140161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De Geest is: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2. De Geest van de verzoening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132856"/>
            <a:ext cx="6707088" cy="4205064"/>
          </a:xfrm>
        </p:spPr>
        <p:txBody>
          <a:bodyPr>
            <a:normAutofit/>
          </a:bodyPr>
          <a:lstStyle/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Bij God is vergeving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zelfs als je Jezus gekruisigd hebt!</a:t>
            </a:r>
          </a:p>
          <a:p>
            <a:pPr lvl="1" defTabSz="360000">
              <a:spcBef>
                <a:spcPts val="0"/>
              </a:spcBef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nl-NL" dirty="0" smtClean="0">
                <a:solidFill>
                  <a:schemeClr val="bg1"/>
                </a:solidFill>
              </a:rPr>
              <a:t>mensen, die meegewerkt hebben aan Jezus’ kruisiging worden daardoor nu gered. </a:t>
            </a:r>
          </a:p>
        </p:txBody>
      </p:sp>
      <p:pic>
        <p:nvPicPr>
          <p:cNvPr id="5" name="Picture 5" descr="http://www.cubra.nl/edschilderspasen/doornenhoe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5807" y="3789040"/>
            <a:ext cx="1728193" cy="1882496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2386" y="188640"/>
            <a:ext cx="140161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De Geest is: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2. De Geest van de verzoening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/>
          </a:bodyPr>
          <a:lstStyle/>
          <a:p>
            <a:pPr defTabSz="360000">
              <a:spcBef>
                <a:spcPts val="0"/>
              </a:spcBef>
              <a:buNone/>
            </a:pPr>
            <a:r>
              <a:rPr lang="nl-NL" i="1" dirty="0" smtClean="0">
                <a:solidFill>
                  <a:schemeClr val="bg1"/>
                </a:solidFill>
              </a:rPr>
              <a:t>Maar ik heb Jezus toch niet gekruisigd?</a:t>
            </a:r>
            <a:endParaRPr lang="nl-NL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</a:t>
            </a:r>
            <a:r>
              <a:rPr lang="nl-NL" sz="2800" dirty="0" smtClean="0">
                <a:solidFill>
                  <a:schemeClr val="bg1"/>
                </a:solidFill>
              </a:rPr>
              <a:t>Door mij – vanwege mijn zonden. 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	Voor mij – vanwege mijn zonden.</a:t>
            </a:r>
          </a:p>
          <a:p>
            <a:pPr defTabSz="360000">
              <a:spcBef>
                <a:spcPts val="0"/>
              </a:spcBef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Juist Petrus mag de genade preken!</a:t>
            </a:r>
          </a:p>
          <a:p>
            <a:pPr defTabSz="360000">
              <a:spcBef>
                <a:spcPts val="0"/>
              </a:spcBef>
              <a:buNone/>
            </a:pPr>
            <a:endParaRPr lang="nl-NL" i="1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b="1" dirty="0" smtClean="0">
                <a:solidFill>
                  <a:schemeClr val="bg1"/>
                </a:solidFill>
              </a:rPr>
              <a:t>De Geest richt je op Jezus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‘de Geest zal over Mij getuigen’ </a:t>
            </a:r>
            <a:r>
              <a:rPr lang="nl-NL" sz="2400" dirty="0" smtClean="0">
                <a:solidFill>
                  <a:schemeClr val="bg1"/>
                </a:solidFill>
              </a:rPr>
              <a:t>(Joh. 15,26)</a:t>
            </a:r>
            <a:endParaRPr lang="nl-NL" dirty="0" smtClean="0">
              <a:solidFill>
                <a:schemeClr val="bg1"/>
              </a:solidFill>
            </a:endParaRP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de Geest laat je de waarheid zien</a:t>
            </a:r>
          </a:p>
          <a:p>
            <a:pPr defTabSz="360000">
              <a:spcBef>
                <a:spcPts val="0"/>
              </a:spcBef>
              <a:buNone/>
            </a:pPr>
            <a:r>
              <a:rPr lang="nl-NL" dirty="0" smtClean="0">
                <a:solidFill>
                  <a:schemeClr val="bg1"/>
                </a:solidFill>
              </a:rPr>
              <a:t>	de Geest doet je zeggen: ‘Jezus is Heer’ </a:t>
            </a:r>
            <a:r>
              <a:rPr lang="nl-NL" sz="2400" dirty="0" smtClean="0">
                <a:solidFill>
                  <a:schemeClr val="bg1"/>
                </a:solidFill>
              </a:rPr>
              <a:t>(1 Kor. 12)</a:t>
            </a:r>
            <a:endParaRPr lang="nl-NL" dirty="0" smtClean="0">
              <a:solidFill>
                <a:schemeClr val="bg1"/>
              </a:solidFill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2386" y="188640"/>
            <a:ext cx="140161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182</Words>
  <Application>Microsoft Office PowerPoint</Application>
  <PresentationFormat>Diavoorstelling (4:3)</PresentationFormat>
  <Paragraphs>90</Paragraphs>
  <Slides>11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Dia 1</vt:lpstr>
      <vt:lpstr>Stel je voor …</vt:lpstr>
      <vt:lpstr>Petrus spreekt de mensen toe</vt:lpstr>
      <vt:lpstr>Christus en de Geest</vt:lpstr>
      <vt:lpstr>De Geest is: 1. De Geest van het verbond</vt:lpstr>
      <vt:lpstr>De Geest is: 1. De Geest van het verbond</vt:lpstr>
      <vt:lpstr>De Geest is: 2. De Geest van de verzoening</vt:lpstr>
      <vt:lpstr>De Geest is: 2. De Geest van de verzoening</vt:lpstr>
      <vt:lpstr>De Geest is: 2. De Geest van de verzoening</vt:lpstr>
      <vt:lpstr>De Geest is: 3. De Geest van de heiliging</vt:lpstr>
      <vt:lpstr>Spectaculair?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64</cp:revision>
  <dcterms:created xsi:type="dcterms:W3CDTF">2012-03-17T15:35:40Z</dcterms:created>
  <dcterms:modified xsi:type="dcterms:W3CDTF">2012-05-25T12:22:45Z</dcterms:modified>
</cp:coreProperties>
</file>