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96" r:id="rId3"/>
    <p:sldId id="280" r:id="rId4"/>
    <p:sldId id="278" r:id="rId5"/>
    <p:sldId id="277" r:id="rId6"/>
    <p:sldId id="279" r:id="rId7"/>
    <p:sldId id="282" r:id="rId8"/>
    <p:sldId id="286" r:id="rId9"/>
    <p:sldId id="287" r:id="rId10"/>
    <p:sldId id="288" r:id="rId11"/>
    <p:sldId id="290" r:id="rId12"/>
    <p:sldId id="283" r:id="rId13"/>
    <p:sldId id="291" r:id="rId14"/>
    <p:sldId id="292" r:id="rId15"/>
    <p:sldId id="284" r:id="rId16"/>
    <p:sldId id="293" r:id="rId17"/>
    <p:sldId id="294" r:id="rId18"/>
    <p:sldId id="285" r:id="rId19"/>
    <p:sldId id="295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FE2AD-C170-4B3C-ABDF-F52C445BCA77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D5481-15BA-4398-8FA8-4ACAD77F1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553BA-8E2A-4E1C-B113-A66775CDAA85}" type="datetimeFigureOut">
              <a:rPr lang="nl-NL" smtClean="0"/>
              <a:pPr/>
              <a:t>4-2-2012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0"/>
            <a:ext cx="7644341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1"/>
          <p:cNvSpPr txBox="1">
            <a:spLocks/>
          </p:cNvSpPr>
          <p:nvPr/>
        </p:nvSpPr>
        <p:spPr>
          <a:xfrm>
            <a:off x="827584" y="5589240"/>
            <a:ext cx="7772400" cy="126876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“Laat Christus’ woorden in al hun rijkdom in u wonen”	</a:t>
            </a:r>
            <a:r>
              <a:rPr kumimoji="0" lang="nl-NL" sz="4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Kol.</a:t>
            </a:r>
            <a:r>
              <a:rPr kumimoji="0" lang="nl-NL" sz="44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3,16a</a:t>
            </a:r>
            <a:endParaRPr kumimoji="0" lang="nl-NL" sz="4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1. De gemeente als ziekenhuis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Onder blijvende behandeling van Christus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Christus in geneesheer </a:t>
            </a:r>
            <a:r>
              <a:rPr lang="nl-NL" dirty="0" err="1" smtClean="0">
                <a:solidFill>
                  <a:schemeClr val="bg1"/>
                </a:solidFill>
              </a:rPr>
              <a:t>én</a:t>
            </a:r>
            <a:r>
              <a:rPr lang="nl-NL" dirty="0" smtClean="0">
                <a:solidFill>
                  <a:schemeClr val="bg1"/>
                </a:solidFill>
              </a:rPr>
              <a:t> medicijn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patiënt = inzien dat je een dokter nodig hebt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Verschil met niet-gelovigen: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Niet: wij zijn beter dan zij.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Wij zijn gaan inzien dat we een dokter nodig hebben</a:t>
            </a: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nl-NL" sz="39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1. De gemeente als ziekenhuis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nl-NL" sz="3600" b="1" dirty="0" smtClean="0">
                <a:solidFill>
                  <a:schemeClr val="bg1"/>
                </a:solidFill>
                <a:sym typeface="Wingdings" pitchFamily="2" charset="2"/>
              </a:rPr>
              <a:t>We zijn elkaars medepatiënten!</a:t>
            </a:r>
          </a:p>
          <a:p>
            <a:pPr>
              <a:buNone/>
            </a:pPr>
            <a:endParaRPr lang="nl-NL" sz="3600" b="1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Lotgenoten: schept een band.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God kiest zijn patiënten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Genade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‘Hé, die rare </a:t>
            </a:r>
            <a:r>
              <a:rPr lang="nl-NL" dirty="0" err="1" smtClean="0">
                <a:solidFill>
                  <a:schemeClr val="bg1"/>
                </a:solidFill>
              </a:rPr>
              <a:t>kwinkwanker</a:t>
            </a:r>
            <a:r>
              <a:rPr lang="nl-NL" dirty="0" smtClean="0">
                <a:solidFill>
                  <a:schemeClr val="bg1"/>
                </a:solidFill>
              </a:rPr>
              <a:t> hoort er ook bij!’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‘Wat jij hebt, heb ik ook. Alleen bij jou uit het zich weer anders dan bij mij’.</a:t>
            </a:r>
          </a:p>
          <a:p>
            <a:pPr>
              <a:buNone/>
            </a:pPr>
            <a:endParaRPr lang="nl-NL" sz="3600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None/>
            </a:pPr>
            <a:endParaRPr lang="nl-NL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2. De behandeling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 descr="injectiespu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3645024"/>
            <a:ext cx="1973212" cy="1973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2. De 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Het medicijn is: </a:t>
            </a:r>
            <a:r>
              <a:rPr lang="nl-NL" sz="3600" b="1" dirty="0" smtClean="0">
                <a:solidFill>
                  <a:schemeClr val="bg1"/>
                </a:solidFill>
              </a:rPr>
              <a:t>Christus</a:t>
            </a:r>
            <a:r>
              <a:rPr lang="nl-NL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- Zowel behandelaar als medicijn</a:t>
            </a:r>
          </a:p>
          <a:p>
            <a:pPr marL="0" indent="0">
              <a:buNone/>
            </a:pPr>
            <a:endParaRPr lang="nl-NL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“Laat Christus’ woorden </a:t>
            </a:r>
            <a:r>
              <a:rPr lang="nl-NL" sz="3600" i="1" dirty="0" smtClean="0">
                <a:solidFill>
                  <a:schemeClr val="bg1"/>
                </a:solidFill>
              </a:rPr>
              <a:t>rijkelijk</a:t>
            </a:r>
            <a:r>
              <a:rPr lang="nl-NL" sz="3600" dirty="0" smtClean="0">
                <a:solidFill>
                  <a:schemeClr val="bg1"/>
                </a:solidFill>
              </a:rPr>
              <a:t> in u </a:t>
            </a:r>
            <a:r>
              <a:rPr lang="nl-NL" sz="3600" b="1" dirty="0" smtClean="0">
                <a:solidFill>
                  <a:schemeClr val="bg1"/>
                </a:solidFill>
              </a:rPr>
              <a:t>wonen</a:t>
            </a:r>
            <a:r>
              <a:rPr lang="nl-NL" sz="3600" dirty="0" smtClean="0">
                <a:solidFill>
                  <a:schemeClr val="bg1"/>
                </a:solidFill>
              </a:rPr>
              <a:t>”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nl-NL" i="1" dirty="0" err="1" smtClean="0">
                <a:solidFill>
                  <a:schemeClr val="bg1"/>
                </a:solidFill>
              </a:rPr>
              <a:t>Kolossenzen</a:t>
            </a:r>
            <a:r>
              <a:rPr lang="nl-NL" i="1" dirty="0" smtClean="0">
                <a:solidFill>
                  <a:schemeClr val="bg1"/>
                </a:solidFill>
              </a:rPr>
              <a:t> 3, 16a</a:t>
            </a:r>
            <a:endParaRPr lang="nl-NL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2. De 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/>
          </a:bodyPr>
          <a:lstStyle/>
          <a:p>
            <a:r>
              <a:rPr lang="nl-NL" sz="3600" dirty="0" smtClean="0">
                <a:solidFill>
                  <a:schemeClr val="bg1"/>
                </a:solidFill>
              </a:rPr>
              <a:t>De gezindheid van Christus: vooral </a:t>
            </a:r>
            <a:r>
              <a:rPr lang="nl-NL" sz="3600" b="1" i="1" dirty="0" smtClean="0">
                <a:solidFill>
                  <a:schemeClr val="bg1"/>
                </a:solidFill>
              </a:rPr>
              <a:t>zijn</a:t>
            </a:r>
            <a:r>
              <a:rPr lang="nl-NL" sz="3600" dirty="0" smtClean="0">
                <a:solidFill>
                  <a:schemeClr val="bg1"/>
                </a:solidFill>
              </a:rPr>
              <a:t>.</a:t>
            </a:r>
          </a:p>
          <a:p>
            <a:r>
              <a:rPr lang="nl-NL" sz="3600" dirty="0" smtClean="0">
                <a:solidFill>
                  <a:schemeClr val="bg1"/>
                </a:solidFill>
                <a:sym typeface="Wingdings" pitchFamily="2" charset="2"/>
              </a:rPr>
              <a:t>Terug naar: beeld van God zijn</a:t>
            </a:r>
          </a:p>
          <a:p>
            <a:r>
              <a:rPr lang="nl-NL" sz="3600" dirty="0" smtClean="0">
                <a:solidFill>
                  <a:schemeClr val="bg1"/>
                </a:solidFill>
              </a:rPr>
              <a:t>Het is een proces: afsterven en groeien</a:t>
            </a:r>
            <a:endParaRPr lang="nl-NL" sz="3600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nl-NL" sz="3600" dirty="0" smtClean="0">
                <a:solidFill>
                  <a:schemeClr val="bg1"/>
                </a:solidFill>
                <a:sym typeface="Wingdings" pitchFamily="2" charset="2"/>
              </a:rPr>
              <a:t>Het geheim is en blijft: Christus.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  <a:sym typeface="Wingdings" pitchFamily="2" charset="2"/>
              </a:rPr>
              <a:t>Zijn vrede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  <a:sym typeface="Wingdings" pitchFamily="2" charset="2"/>
              </a:rPr>
              <a:t>Zijn verlossing: daarin ligt je waarde. Zijn oogappel.</a:t>
            </a:r>
          </a:p>
          <a:p>
            <a:r>
              <a:rPr lang="nl-NL" dirty="0" smtClean="0">
                <a:solidFill>
                  <a:schemeClr val="bg1"/>
                </a:solidFill>
                <a:sym typeface="Wingdings" pitchFamily="2" charset="2"/>
              </a:rPr>
              <a:t>Van daaruit: dienen als Christus.</a:t>
            </a:r>
          </a:p>
          <a:p>
            <a:pPr>
              <a:buNone/>
            </a:pPr>
            <a:endParaRPr lang="nl-NL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3. </a:t>
            </a:r>
            <a:r>
              <a:rPr lang="nl-NL" dirty="0" err="1" smtClean="0">
                <a:solidFill>
                  <a:schemeClr val="bg1"/>
                </a:solidFill>
              </a:rPr>
              <a:t>Groeptherapie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6" name="Afbeelding 5" descr="groepstherap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717032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3. Groepstherapie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nl-NL" sz="3600" dirty="0" smtClean="0">
                <a:solidFill>
                  <a:schemeClr val="bg1"/>
                </a:solidFill>
              </a:rPr>
              <a:t>Niet in je eentje maar samen.</a:t>
            </a:r>
          </a:p>
          <a:p>
            <a:r>
              <a:rPr lang="nl-NL" sz="3600" dirty="0" smtClean="0">
                <a:solidFill>
                  <a:schemeClr val="bg1"/>
                </a:solidFill>
              </a:rPr>
              <a:t>Persoonlijk </a:t>
            </a:r>
            <a:r>
              <a:rPr lang="nl-NL" sz="3600" dirty="0" err="1" smtClean="0">
                <a:solidFill>
                  <a:schemeClr val="bg1"/>
                </a:solidFill>
              </a:rPr>
              <a:t>én</a:t>
            </a:r>
            <a:r>
              <a:rPr lang="nl-NL" sz="3600" dirty="0" smtClean="0">
                <a:solidFill>
                  <a:schemeClr val="bg1"/>
                </a:solidFill>
              </a:rPr>
              <a:t> samen geloven</a:t>
            </a:r>
          </a:p>
          <a:p>
            <a:r>
              <a:rPr lang="nl-NL" sz="3600" dirty="0" smtClean="0">
                <a:solidFill>
                  <a:schemeClr val="bg1"/>
                </a:solidFill>
              </a:rPr>
              <a:t>In heel Kol. 3: ‘u’= ‘jullie’ – meervoud!</a:t>
            </a:r>
          </a:p>
          <a:p>
            <a:pPr>
              <a:buNone/>
            </a:pPr>
            <a:endParaRPr lang="nl-NL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“Onderricht en vermaan elkaar in alle wijsheid”</a:t>
            </a:r>
          </a:p>
          <a:p>
            <a:pPr marL="0" indent="0" algn="r">
              <a:buNone/>
            </a:pPr>
            <a:r>
              <a:rPr lang="nl-NL" sz="3600" i="1" dirty="0" err="1" smtClean="0">
                <a:solidFill>
                  <a:schemeClr val="bg1"/>
                </a:solidFill>
              </a:rPr>
              <a:t>Kolossenzen</a:t>
            </a:r>
            <a:r>
              <a:rPr lang="nl-NL" sz="3600" i="1" dirty="0" smtClean="0">
                <a:solidFill>
                  <a:schemeClr val="bg1"/>
                </a:solidFill>
              </a:rPr>
              <a:t> 3, 16b</a:t>
            </a:r>
          </a:p>
          <a:p>
            <a:pPr>
              <a:buNone/>
            </a:pPr>
            <a:endParaRPr lang="nl-NL" sz="3600" dirty="0" smtClean="0">
              <a:solidFill>
                <a:schemeClr val="bg1"/>
              </a:solidFill>
            </a:endParaRPr>
          </a:p>
          <a:p>
            <a:endParaRPr lang="nl-NL" sz="3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3. Groepstherapie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“Onderricht en vermaan elkaar in alle wijsheid”</a:t>
            </a:r>
          </a:p>
          <a:p>
            <a:pPr marL="0" indent="0">
              <a:buNone/>
            </a:pPr>
            <a:endParaRPr lang="nl-NL" sz="3600" dirty="0" smtClean="0">
              <a:solidFill>
                <a:schemeClr val="bg1"/>
              </a:solidFill>
            </a:endParaRPr>
          </a:p>
          <a:p>
            <a:r>
              <a:rPr lang="nl-NL" sz="3600" dirty="0" smtClean="0">
                <a:solidFill>
                  <a:schemeClr val="bg1"/>
                </a:solidFill>
              </a:rPr>
              <a:t>Hoe dat je dat?</a:t>
            </a:r>
          </a:p>
          <a:p>
            <a:r>
              <a:rPr lang="nl-NL" sz="3600" dirty="0" smtClean="0">
                <a:solidFill>
                  <a:schemeClr val="bg1"/>
                </a:solidFill>
              </a:rPr>
              <a:t>Onze keuze: wijkgericht</a:t>
            </a:r>
          </a:p>
          <a:p>
            <a:endParaRPr lang="nl-NL" sz="3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4. Muziektherapie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Afbeelding 3" descr="muziektherapie1.gif"/>
          <p:cNvPicPr>
            <a:picLocks noChangeAspect="1"/>
          </p:cNvPicPr>
          <p:nvPr/>
        </p:nvPicPr>
        <p:blipFill>
          <a:blip r:embed="rId3" cstate="print"/>
          <a:srcRect l="6040" t="8436" r="8629" b="42182"/>
          <a:stretch>
            <a:fillRect/>
          </a:stretch>
        </p:blipFill>
        <p:spPr>
          <a:xfrm>
            <a:off x="2771800" y="3717032"/>
            <a:ext cx="3500431" cy="20719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4. Muziektherapie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“Zing met heel uw hart psalmen en hymnen voor God en liederen die de Geest u vol genade ingeeft”</a:t>
            </a:r>
          </a:p>
          <a:p>
            <a:pPr marL="0" indent="0">
              <a:buNone/>
            </a:pPr>
            <a:endParaRPr lang="nl-NL" sz="3600" dirty="0" smtClean="0">
              <a:solidFill>
                <a:schemeClr val="bg1"/>
              </a:solidFill>
            </a:endParaRPr>
          </a:p>
          <a:p>
            <a:r>
              <a:rPr lang="nl-NL" sz="3600" dirty="0" smtClean="0">
                <a:solidFill>
                  <a:schemeClr val="bg1"/>
                </a:solidFill>
              </a:rPr>
              <a:t>Hymne = loflied</a:t>
            </a:r>
          </a:p>
          <a:p>
            <a:r>
              <a:rPr lang="nl-NL" sz="3600" dirty="0" smtClean="0">
                <a:solidFill>
                  <a:schemeClr val="bg1"/>
                </a:solidFill>
              </a:rPr>
              <a:t>Samen zingen </a:t>
            </a:r>
            <a:r>
              <a:rPr lang="nl-NL" sz="3600" smtClean="0">
                <a:solidFill>
                  <a:schemeClr val="bg1"/>
                </a:solidFill>
              </a:rPr>
              <a:t>schept verbondenheid</a:t>
            </a:r>
            <a:endParaRPr lang="nl-NL" sz="3600" dirty="0" smtClean="0">
              <a:solidFill>
                <a:schemeClr val="bg1"/>
              </a:solidFill>
            </a:endParaRPr>
          </a:p>
          <a:p>
            <a:r>
              <a:rPr lang="nl-NL" sz="3600" dirty="0" smtClean="0">
                <a:solidFill>
                  <a:schemeClr val="bg1"/>
                </a:solidFill>
              </a:rPr>
              <a:t>“Samen in de naam van Jezus”</a:t>
            </a:r>
          </a:p>
          <a:p>
            <a:endParaRPr lang="nl-NL" sz="3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kerkiedereendoetw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-21355"/>
            <a:ext cx="7344816" cy="6900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verschillenderichtingen2.jpg"/>
          <p:cNvPicPr>
            <a:picLocks noChangeAspect="1"/>
          </p:cNvPicPr>
          <p:nvPr/>
        </p:nvPicPr>
        <p:blipFill>
          <a:blip r:embed="rId3" cstate="print"/>
          <a:srcRect l="6299" b="6582"/>
          <a:stretch>
            <a:fillRect/>
          </a:stretch>
        </p:blipFill>
        <p:spPr>
          <a:xfrm>
            <a:off x="0" y="-1"/>
            <a:ext cx="9144000" cy="6877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verschillenderichting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905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anbidding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661248"/>
            <a:ext cx="2466975" cy="1847850"/>
          </a:xfrm>
          <a:prstGeom prst="rect">
            <a:avLst/>
          </a:prstGeom>
        </p:spPr>
      </p:pic>
      <p:pic>
        <p:nvPicPr>
          <p:cNvPr id="6" name="Afbeelding 5" descr="aanbidding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5661248"/>
            <a:ext cx="2466975" cy="1847850"/>
          </a:xfrm>
          <a:prstGeom prst="rect">
            <a:avLst/>
          </a:prstGeom>
        </p:spPr>
      </p:pic>
      <p:pic>
        <p:nvPicPr>
          <p:cNvPr id="7" name="Afbeelding 6" descr="aanbidding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5661248"/>
            <a:ext cx="2466975" cy="1847850"/>
          </a:xfrm>
          <a:prstGeom prst="rect">
            <a:avLst/>
          </a:prstGeom>
        </p:spPr>
      </p:pic>
      <p:pic>
        <p:nvPicPr>
          <p:cNvPr id="8" name="Afbeelding 7" descr="aanbidding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5661248"/>
            <a:ext cx="2466975" cy="1847850"/>
          </a:xfrm>
          <a:prstGeom prst="rect">
            <a:avLst/>
          </a:prstGeom>
        </p:spPr>
      </p:pic>
      <p:pic>
        <p:nvPicPr>
          <p:cNvPr id="3" name="Afbeelding 2" descr="aanbidding_krui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" y="-20440"/>
            <a:ext cx="9136155" cy="5681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020272" y="0"/>
            <a:ext cx="2123728" cy="720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2" name="Afbeelding 1" descr="bord_ziekenhu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16867" y="2636912"/>
            <a:ext cx="2227133" cy="2204863"/>
          </a:xfrm>
          <a:prstGeom prst="rect">
            <a:avLst/>
          </a:prstGeom>
        </p:spPr>
      </p:pic>
      <p:pic>
        <p:nvPicPr>
          <p:cNvPr id="3" name="Afbeelding 2" descr="kinderziekenhui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5155" y="0"/>
            <a:ext cx="705555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1. De gemeente als ziekenhuis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Afbeelding 3" descr="bord_ziekenhuis.png"/>
          <p:cNvPicPr>
            <a:picLocks noChangeAspect="1"/>
          </p:cNvPicPr>
          <p:nvPr/>
        </p:nvPicPr>
        <p:blipFill>
          <a:blip r:embed="rId3" cstate="print"/>
          <a:srcRect l="7558" t="7634" r="7558" b="7634"/>
          <a:stretch>
            <a:fillRect/>
          </a:stretch>
        </p:blipFill>
        <p:spPr>
          <a:xfrm>
            <a:off x="3804221" y="3885358"/>
            <a:ext cx="1890483" cy="18682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1. De gemeente als ziekenhuis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“Gezonde mensen hebben geen dokter nodig, maar zieken wel; ik ben niet gekomen om rechtvaardigen te roepen, maar zondaars.”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nl-NL" i="1" dirty="0" smtClean="0">
                <a:solidFill>
                  <a:schemeClr val="bg1"/>
                </a:solidFill>
              </a:rPr>
              <a:t>Marcus 2,17</a:t>
            </a:r>
            <a:endParaRPr lang="nl-NL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1. De gemeente als ziekenhuis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“Laat wat aards is afsterven ...”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“… u hebt de nieuwe mens aangedaan, die steeds vernieuwd wordt naar het beeld van God”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nl-NL" i="1" dirty="0" err="1" smtClean="0">
                <a:solidFill>
                  <a:schemeClr val="bg1"/>
                </a:solidFill>
              </a:rPr>
              <a:t>Kolossenzen</a:t>
            </a:r>
            <a:r>
              <a:rPr lang="nl-NL" i="1" dirty="0" smtClean="0">
                <a:solidFill>
                  <a:schemeClr val="bg1"/>
                </a:solidFill>
              </a:rPr>
              <a:t> 3, 5 en 10</a:t>
            </a:r>
            <a:endParaRPr lang="nl-NL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404</Words>
  <Application>Microsoft Office PowerPoint</Application>
  <PresentationFormat>Diavoorstelling (4:3)</PresentationFormat>
  <Paragraphs>84</Paragraphs>
  <Slides>19</Slides>
  <Notes>19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Office-thema</vt:lpstr>
      <vt:lpstr>Dia 1</vt:lpstr>
      <vt:lpstr>Dia 2</vt:lpstr>
      <vt:lpstr>Dia 3</vt:lpstr>
      <vt:lpstr>Dia 4</vt:lpstr>
      <vt:lpstr>Dia 5</vt:lpstr>
      <vt:lpstr>Dia 6</vt:lpstr>
      <vt:lpstr>1. De gemeente als ziekenhuis</vt:lpstr>
      <vt:lpstr>1. De gemeente als ziekenhuis</vt:lpstr>
      <vt:lpstr>1. De gemeente als ziekenhuis</vt:lpstr>
      <vt:lpstr>1. De gemeente als ziekenhuis</vt:lpstr>
      <vt:lpstr>1. De gemeente als ziekenhuis</vt:lpstr>
      <vt:lpstr>2. De behandeling</vt:lpstr>
      <vt:lpstr>2. De behandeling</vt:lpstr>
      <vt:lpstr>2. De behandeling</vt:lpstr>
      <vt:lpstr>3. Groeptherapie</vt:lpstr>
      <vt:lpstr>3. Groepstherapie</vt:lpstr>
      <vt:lpstr>3. Groepstherapie</vt:lpstr>
      <vt:lpstr>4. Muziektherapie</vt:lpstr>
      <vt:lpstr>4. Muziektherapie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90</cp:revision>
  <dcterms:created xsi:type="dcterms:W3CDTF">2011-10-14T14:11:48Z</dcterms:created>
  <dcterms:modified xsi:type="dcterms:W3CDTF">2012-02-04T11:21:35Z</dcterms:modified>
</cp:coreProperties>
</file>