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4" r:id="rId2"/>
    <p:sldId id="283" r:id="rId3"/>
    <p:sldId id="285" r:id="rId4"/>
    <p:sldId id="262" r:id="rId5"/>
    <p:sldId id="287" r:id="rId6"/>
    <p:sldId id="257" r:id="rId7"/>
    <p:sldId id="291" r:id="rId8"/>
    <p:sldId id="292" r:id="rId9"/>
    <p:sldId id="293" r:id="rId10"/>
    <p:sldId id="294" r:id="rId11"/>
    <p:sldId id="295" r:id="rId12"/>
    <p:sldId id="296" r:id="rId13"/>
    <p:sldId id="276" r:id="rId14"/>
    <p:sldId id="300" r:id="rId15"/>
    <p:sldId id="301" r:id="rId16"/>
    <p:sldId id="302" r:id="rId17"/>
    <p:sldId id="303" r:id="rId18"/>
    <p:sldId id="304"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1" autoAdjust="0"/>
    <p:restoredTop sz="94711" autoAdjust="0"/>
  </p:normalViewPr>
  <p:slideViewPr>
    <p:cSldViewPr>
      <p:cViewPr varScale="1">
        <p:scale>
          <a:sx n="88" d="100"/>
          <a:sy n="88" d="100"/>
        </p:scale>
        <p:origin x="102"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6DC1BF-E593-441A-9036-ADE898B5F99A}" type="datetimeFigureOut">
              <a:rPr lang="nl-NL" smtClean="0"/>
              <a:pPr/>
              <a:t>25-10-2014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AD0C1-EF85-43EF-B5A2-B04F1E37AA1A}" type="slidenum">
              <a:rPr lang="nl-NL" smtClean="0"/>
              <a:pPr/>
              <a:t>‹nr.›</a:t>
            </a:fld>
            <a:endParaRPr lang="nl-NL"/>
          </a:p>
        </p:txBody>
      </p:sp>
    </p:spTree>
    <p:extLst>
      <p:ext uri="{BB962C8B-B14F-4D97-AF65-F5344CB8AC3E}">
        <p14:creationId xmlns:p14="http://schemas.microsoft.com/office/powerpoint/2010/main" val="812802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2</a:t>
            </a:fld>
            <a:endParaRPr lang="nl-NL"/>
          </a:p>
        </p:txBody>
      </p:sp>
    </p:spTree>
    <p:extLst>
      <p:ext uri="{BB962C8B-B14F-4D97-AF65-F5344CB8AC3E}">
        <p14:creationId xmlns:p14="http://schemas.microsoft.com/office/powerpoint/2010/main" val="121087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14</a:t>
            </a:fld>
            <a:endParaRPr lang="nl-NL"/>
          </a:p>
        </p:txBody>
      </p:sp>
    </p:spTree>
    <p:extLst>
      <p:ext uri="{BB962C8B-B14F-4D97-AF65-F5344CB8AC3E}">
        <p14:creationId xmlns:p14="http://schemas.microsoft.com/office/powerpoint/2010/main" val="3867654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15</a:t>
            </a:fld>
            <a:endParaRPr lang="nl-NL"/>
          </a:p>
        </p:txBody>
      </p:sp>
    </p:spTree>
    <p:extLst>
      <p:ext uri="{BB962C8B-B14F-4D97-AF65-F5344CB8AC3E}">
        <p14:creationId xmlns:p14="http://schemas.microsoft.com/office/powerpoint/2010/main" val="178467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16</a:t>
            </a:fld>
            <a:endParaRPr lang="nl-NL"/>
          </a:p>
        </p:txBody>
      </p:sp>
    </p:spTree>
    <p:extLst>
      <p:ext uri="{BB962C8B-B14F-4D97-AF65-F5344CB8AC3E}">
        <p14:creationId xmlns:p14="http://schemas.microsoft.com/office/powerpoint/2010/main" val="51904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18</a:t>
            </a:fld>
            <a:endParaRPr lang="nl-NL"/>
          </a:p>
        </p:txBody>
      </p:sp>
    </p:spTree>
    <p:extLst>
      <p:ext uri="{BB962C8B-B14F-4D97-AF65-F5344CB8AC3E}">
        <p14:creationId xmlns:p14="http://schemas.microsoft.com/office/powerpoint/2010/main" val="395921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4</a:t>
            </a:fld>
            <a:endParaRPr lang="nl-NL"/>
          </a:p>
        </p:txBody>
      </p:sp>
    </p:spTree>
    <p:extLst>
      <p:ext uri="{BB962C8B-B14F-4D97-AF65-F5344CB8AC3E}">
        <p14:creationId xmlns:p14="http://schemas.microsoft.com/office/powerpoint/2010/main" val="2727453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5</a:t>
            </a:fld>
            <a:endParaRPr lang="nl-NL"/>
          </a:p>
        </p:txBody>
      </p:sp>
    </p:spTree>
    <p:extLst>
      <p:ext uri="{BB962C8B-B14F-4D97-AF65-F5344CB8AC3E}">
        <p14:creationId xmlns:p14="http://schemas.microsoft.com/office/powerpoint/2010/main" val="1304777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6</a:t>
            </a:fld>
            <a:endParaRPr lang="nl-NL"/>
          </a:p>
        </p:txBody>
      </p:sp>
    </p:spTree>
    <p:extLst>
      <p:ext uri="{BB962C8B-B14F-4D97-AF65-F5344CB8AC3E}">
        <p14:creationId xmlns:p14="http://schemas.microsoft.com/office/powerpoint/2010/main" val="1158040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7</a:t>
            </a:fld>
            <a:endParaRPr lang="nl-NL"/>
          </a:p>
        </p:txBody>
      </p:sp>
    </p:spTree>
    <p:extLst>
      <p:ext uri="{BB962C8B-B14F-4D97-AF65-F5344CB8AC3E}">
        <p14:creationId xmlns:p14="http://schemas.microsoft.com/office/powerpoint/2010/main" val="2330194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8</a:t>
            </a:fld>
            <a:endParaRPr lang="nl-NL"/>
          </a:p>
        </p:txBody>
      </p:sp>
    </p:spTree>
    <p:extLst>
      <p:ext uri="{BB962C8B-B14F-4D97-AF65-F5344CB8AC3E}">
        <p14:creationId xmlns:p14="http://schemas.microsoft.com/office/powerpoint/2010/main" val="1816002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10</a:t>
            </a:fld>
            <a:endParaRPr lang="nl-NL"/>
          </a:p>
        </p:txBody>
      </p:sp>
    </p:spTree>
    <p:extLst>
      <p:ext uri="{BB962C8B-B14F-4D97-AF65-F5344CB8AC3E}">
        <p14:creationId xmlns:p14="http://schemas.microsoft.com/office/powerpoint/2010/main" val="1890758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11</a:t>
            </a:fld>
            <a:endParaRPr lang="nl-NL"/>
          </a:p>
        </p:txBody>
      </p:sp>
    </p:spTree>
    <p:extLst>
      <p:ext uri="{BB962C8B-B14F-4D97-AF65-F5344CB8AC3E}">
        <p14:creationId xmlns:p14="http://schemas.microsoft.com/office/powerpoint/2010/main" val="1871285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B77AD0C1-EF85-43EF-B5A2-B04F1E37AA1A}" type="slidenum">
              <a:rPr lang="nl-NL" smtClean="0"/>
              <a:pPr/>
              <a:t>13</a:t>
            </a:fld>
            <a:endParaRPr lang="nl-NL"/>
          </a:p>
        </p:txBody>
      </p:sp>
    </p:spTree>
    <p:extLst>
      <p:ext uri="{BB962C8B-B14F-4D97-AF65-F5344CB8AC3E}">
        <p14:creationId xmlns:p14="http://schemas.microsoft.com/office/powerpoint/2010/main" val="1410190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5490C4E-B2D5-423B-B9EB-32DAD559B538}" type="datetimeFigureOut">
              <a:rPr lang="nl-NL" smtClean="0"/>
              <a:pPr/>
              <a:t>25-10-2014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D2E81C0-4AEA-44DC-A289-611FEE8356C4}"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90C4E-B2D5-423B-B9EB-32DAD559B538}" type="datetimeFigureOut">
              <a:rPr lang="nl-NL" smtClean="0"/>
              <a:pPr/>
              <a:t>25-10-2014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E81C0-4AEA-44DC-A289-611FEE8356C4}"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maarten-luther.jpg"/>
          <p:cNvPicPr>
            <a:picLocks noChangeAspect="1"/>
          </p:cNvPicPr>
          <p:nvPr/>
        </p:nvPicPr>
        <p:blipFill>
          <a:blip r:embed="rId2" cstate="print"/>
          <a:stretch>
            <a:fillRect/>
          </a:stretch>
        </p:blipFill>
        <p:spPr>
          <a:xfrm>
            <a:off x="78010" y="0"/>
            <a:ext cx="9036496" cy="6855276"/>
          </a:xfrm>
          <a:prstGeom prst="rect">
            <a:avLst/>
          </a:prstGeom>
        </p:spPr>
      </p:pic>
    </p:spTree>
    <p:extLst>
      <p:ext uri="{BB962C8B-B14F-4D97-AF65-F5344CB8AC3E}">
        <p14:creationId xmlns:p14="http://schemas.microsoft.com/office/powerpoint/2010/main" val="1612600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67544" y="3140968"/>
            <a:ext cx="8229600" cy="3240360"/>
          </a:xfrm>
        </p:spPr>
        <p:txBody>
          <a:bodyPr>
            <a:normAutofit/>
          </a:bodyPr>
          <a:lstStyle/>
          <a:p>
            <a:pPr marL="0" indent="0">
              <a:lnSpc>
                <a:spcPct val="110000"/>
              </a:lnSpc>
              <a:spcBef>
                <a:spcPts val="1800"/>
              </a:spcBef>
              <a:buNone/>
            </a:pPr>
            <a:r>
              <a:rPr lang="nl-NL" dirty="0" smtClean="0">
                <a:solidFill>
                  <a:schemeClr val="bg1"/>
                </a:solidFill>
              </a:rPr>
              <a:t>Ineens </a:t>
            </a:r>
            <a:r>
              <a:rPr lang="nl-NL" dirty="0">
                <a:solidFill>
                  <a:schemeClr val="bg1"/>
                </a:solidFill>
              </a:rPr>
              <a:t>zag ik het: wij leven niet door ons doen, maar door Gods schenkende gerechtigheid in Christus . Toen voelde ik mij helemaal herboren en door open poorten trad ik het paradijs binnen. </a:t>
            </a:r>
          </a:p>
        </p:txBody>
      </p:sp>
      <p:pic>
        <p:nvPicPr>
          <p:cNvPr id="4" name="Afbeelding 3" descr="maarten-luther.jpg"/>
          <p:cNvPicPr>
            <a:picLocks noChangeAspect="1"/>
          </p:cNvPicPr>
          <p:nvPr/>
        </p:nvPicPr>
        <p:blipFill>
          <a:blip r:embed="rId3" cstate="print"/>
          <a:stretch>
            <a:fillRect/>
          </a:stretch>
        </p:blipFill>
        <p:spPr>
          <a:xfrm>
            <a:off x="611560" y="260648"/>
            <a:ext cx="3417106" cy="2592288"/>
          </a:xfrm>
          <a:prstGeom prst="rect">
            <a:avLst/>
          </a:prstGeom>
        </p:spPr>
      </p:pic>
    </p:spTree>
    <p:extLst>
      <p:ext uri="{BB962C8B-B14F-4D97-AF65-F5344CB8AC3E}">
        <p14:creationId xmlns:p14="http://schemas.microsoft.com/office/powerpoint/2010/main" val="4046867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7797552" cy="864096"/>
          </a:xfrm>
        </p:spPr>
        <p:txBody>
          <a:bodyPr/>
          <a:lstStyle/>
          <a:p>
            <a:pPr algn="l"/>
            <a:r>
              <a:rPr lang="nl-NL" dirty="0" smtClean="0">
                <a:solidFill>
                  <a:schemeClr val="bg1"/>
                </a:solidFill>
              </a:rPr>
              <a:t>Romeinen 3: </a:t>
            </a:r>
            <a:r>
              <a:rPr lang="nl-NL" dirty="0" smtClean="0">
                <a:solidFill>
                  <a:schemeClr val="bg1"/>
                </a:solidFill>
              </a:rPr>
              <a:t>26</a:t>
            </a:r>
            <a:endParaRPr lang="nl-NL" dirty="0">
              <a:solidFill>
                <a:schemeClr val="bg1"/>
              </a:solidFill>
            </a:endParaRPr>
          </a:p>
        </p:txBody>
      </p:sp>
      <p:sp>
        <p:nvSpPr>
          <p:cNvPr id="3" name="Tijdelijke aanduiding voor inhoud 2"/>
          <p:cNvSpPr>
            <a:spLocks noGrp="1"/>
          </p:cNvSpPr>
          <p:nvPr>
            <p:ph idx="1"/>
          </p:nvPr>
        </p:nvSpPr>
        <p:spPr>
          <a:xfrm>
            <a:off x="467544" y="1340769"/>
            <a:ext cx="8229600" cy="2520280"/>
          </a:xfrm>
        </p:spPr>
        <p:txBody>
          <a:bodyPr>
            <a:normAutofit/>
          </a:bodyPr>
          <a:lstStyle/>
          <a:p>
            <a:pPr indent="0">
              <a:lnSpc>
                <a:spcPct val="110000"/>
              </a:lnSpc>
              <a:buNone/>
            </a:pPr>
            <a:r>
              <a:rPr lang="nl-NL" sz="3600" dirty="0" smtClean="0">
                <a:solidFill>
                  <a:schemeClr val="bg1"/>
                </a:solidFill>
              </a:rPr>
              <a:t>God </a:t>
            </a:r>
            <a:r>
              <a:rPr lang="nl-NL" sz="3600" dirty="0">
                <a:solidFill>
                  <a:schemeClr val="bg1"/>
                </a:solidFill>
              </a:rPr>
              <a:t>wil ons nu, in deze tijd, zijn gerechtigheid bewijzen: Hij laat ons zien dat hij rechtvaardig is door iedereen vrij te spreken die in Jezus Christus gelooft</a:t>
            </a:r>
            <a:r>
              <a:rPr lang="nl-NL" sz="3600" dirty="0" smtClean="0">
                <a:solidFill>
                  <a:schemeClr val="bg1"/>
                </a:solidFill>
              </a:rPr>
              <a:t>.</a:t>
            </a:r>
          </a:p>
        </p:txBody>
      </p:sp>
      <p:pic>
        <p:nvPicPr>
          <p:cNvPr id="4" name="Afbeelding 3" descr="maarten-luther.jpg"/>
          <p:cNvPicPr>
            <a:picLocks noChangeAspect="1"/>
          </p:cNvPicPr>
          <p:nvPr/>
        </p:nvPicPr>
        <p:blipFill>
          <a:blip r:embed="rId3" cstate="print"/>
          <a:stretch>
            <a:fillRect/>
          </a:stretch>
        </p:blipFill>
        <p:spPr>
          <a:xfrm>
            <a:off x="4932040" y="4618302"/>
            <a:ext cx="2952328" cy="2239698"/>
          </a:xfrm>
          <a:prstGeom prst="rect">
            <a:avLst/>
          </a:prstGeom>
        </p:spPr>
      </p:pic>
      <p:sp>
        <p:nvSpPr>
          <p:cNvPr id="5" name="Tekstvak 4"/>
          <p:cNvSpPr txBox="1"/>
          <p:nvPr/>
        </p:nvSpPr>
        <p:spPr>
          <a:xfrm>
            <a:off x="1835696" y="4869160"/>
            <a:ext cx="3024336" cy="954107"/>
          </a:xfrm>
          <a:prstGeom prst="rect">
            <a:avLst/>
          </a:prstGeom>
          <a:noFill/>
        </p:spPr>
        <p:txBody>
          <a:bodyPr wrap="square" rtlCol="0">
            <a:spAutoFit/>
          </a:bodyPr>
          <a:lstStyle/>
          <a:p>
            <a:r>
              <a:rPr lang="nl-NL" sz="2800" dirty="0" smtClean="0">
                <a:solidFill>
                  <a:schemeClr val="bg1"/>
                </a:solidFill>
              </a:rPr>
              <a:t>Luther:</a:t>
            </a:r>
          </a:p>
          <a:p>
            <a:r>
              <a:rPr lang="nl-NL" sz="2800" dirty="0" smtClean="0">
                <a:solidFill>
                  <a:schemeClr val="bg1"/>
                </a:solidFill>
              </a:rPr>
              <a:t>“</a:t>
            </a:r>
            <a:r>
              <a:rPr lang="nl-NL" sz="2800" dirty="0">
                <a:solidFill>
                  <a:schemeClr val="bg1"/>
                </a:solidFill>
              </a:rPr>
              <a:t>de vrolijke </a:t>
            </a:r>
            <a:r>
              <a:rPr lang="nl-NL" sz="2800" dirty="0" smtClean="0">
                <a:solidFill>
                  <a:schemeClr val="bg1"/>
                </a:solidFill>
              </a:rPr>
              <a:t>ruil”</a:t>
            </a:r>
            <a:endParaRPr lang="nl-NL" sz="2800" dirty="0">
              <a:solidFill>
                <a:schemeClr val="bg1"/>
              </a:solidFill>
            </a:endParaRPr>
          </a:p>
        </p:txBody>
      </p:sp>
    </p:spTree>
    <p:extLst>
      <p:ext uri="{BB962C8B-B14F-4D97-AF65-F5344CB8AC3E}">
        <p14:creationId xmlns:p14="http://schemas.microsoft.com/office/powerpoint/2010/main" val="414446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8873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473" y="116632"/>
            <a:ext cx="8229600" cy="864096"/>
          </a:xfrm>
        </p:spPr>
        <p:txBody>
          <a:bodyPr>
            <a:normAutofit/>
          </a:bodyPr>
          <a:lstStyle/>
          <a:p>
            <a:pPr algn="l"/>
            <a:r>
              <a:rPr lang="nl-NL" dirty="0" smtClean="0">
                <a:solidFill>
                  <a:schemeClr val="bg1"/>
                </a:solidFill>
              </a:rPr>
              <a:t>De drie </a:t>
            </a:r>
            <a:r>
              <a:rPr lang="nl-NL" dirty="0" err="1" smtClean="0">
                <a:solidFill>
                  <a:schemeClr val="bg1"/>
                </a:solidFill>
              </a:rPr>
              <a:t>sola’s</a:t>
            </a:r>
            <a:r>
              <a:rPr lang="nl-NL" dirty="0" smtClean="0">
                <a:solidFill>
                  <a:schemeClr val="bg1"/>
                </a:solidFill>
              </a:rPr>
              <a:t> van de Reformatie</a:t>
            </a:r>
            <a:endParaRPr lang="nl-NL" dirty="0">
              <a:solidFill>
                <a:schemeClr val="bg1"/>
              </a:solidFill>
            </a:endParaRPr>
          </a:p>
        </p:txBody>
      </p:sp>
      <p:sp>
        <p:nvSpPr>
          <p:cNvPr id="3" name="Tijdelijke aanduiding voor inhoud 2"/>
          <p:cNvSpPr>
            <a:spLocks noGrp="1"/>
          </p:cNvSpPr>
          <p:nvPr>
            <p:ph idx="1"/>
          </p:nvPr>
        </p:nvSpPr>
        <p:spPr>
          <a:xfrm>
            <a:off x="457200" y="1196752"/>
            <a:ext cx="8579296" cy="4929411"/>
          </a:xfrm>
        </p:spPr>
        <p:txBody>
          <a:bodyPr>
            <a:normAutofit/>
          </a:bodyPr>
          <a:lstStyle/>
          <a:p>
            <a:pPr marL="514350" indent="-514350">
              <a:buFont typeface="+mj-lt"/>
              <a:buAutoNum type="arabicPeriod"/>
            </a:pPr>
            <a:r>
              <a:rPr lang="nl-NL" dirty="0" err="1" smtClean="0">
                <a:solidFill>
                  <a:schemeClr val="bg1"/>
                </a:solidFill>
              </a:rPr>
              <a:t>Sola</a:t>
            </a:r>
            <a:r>
              <a:rPr lang="nl-NL" dirty="0" smtClean="0">
                <a:solidFill>
                  <a:schemeClr val="bg1"/>
                </a:solidFill>
              </a:rPr>
              <a:t> </a:t>
            </a:r>
            <a:r>
              <a:rPr lang="nl-NL" dirty="0" err="1" smtClean="0">
                <a:solidFill>
                  <a:schemeClr val="bg1"/>
                </a:solidFill>
              </a:rPr>
              <a:t>scriptura</a:t>
            </a:r>
            <a:r>
              <a:rPr lang="nl-NL" dirty="0" smtClean="0">
                <a:solidFill>
                  <a:schemeClr val="bg1"/>
                </a:solidFill>
              </a:rPr>
              <a:t>	alleen door de Schrift</a:t>
            </a:r>
          </a:p>
          <a:p>
            <a:pPr marL="0" indent="0">
              <a:buNone/>
            </a:pPr>
            <a:r>
              <a:rPr lang="nl-NL" dirty="0">
                <a:solidFill>
                  <a:schemeClr val="bg1"/>
                </a:solidFill>
              </a:rPr>
              <a:t>	</a:t>
            </a:r>
            <a:r>
              <a:rPr lang="nl-NL" dirty="0" smtClean="0">
                <a:solidFill>
                  <a:schemeClr val="bg1"/>
                </a:solidFill>
              </a:rPr>
              <a:t>			</a:t>
            </a:r>
            <a:r>
              <a:rPr lang="nl-NL" i="1" dirty="0" smtClean="0">
                <a:solidFill>
                  <a:schemeClr val="bg1"/>
                </a:solidFill>
              </a:rPr>
              <a:t>en dus niet bijv. traditie</a:t>
            </a:r>
          </a:p>
          <a:p>
            <a:pPr marL="0" indent="0">
              <a:buNone/>
            </a:pPr>
            <a:endParaRPr lang="nl-NL" i="1" dirty="0" smtClean="0">
              <a:solidFill>
                <a:schemeClr val="bg1"/>
              </a:solidFill>
            </a:endParaRPr>
          </a:p>
          <a:p>
            <a:pPr marL="514350" indent="-514350">
              <a:buFont typeface="+mj-lt"/>
              <a:buAutoNum type="arabicPeriod" startAt="2"/>
            </a:pPr>
            <a:r>
              <a:rPr lang="nl-NL" dirty="0" err="1" smtClean="0">
                <a:solidFill>
                  <a:schemeClr val="bg1"/>
                </a:solidFill>
              </a:rPr>
              <a:t>Sola</a:t>
            </a:r>
            <a:r>
              <a:rPr lang="nl-NL" dirty="0" smtClean="0">
                <a:solidFill>
                  <a:schemeClr val="bg1"/>
                </a:solidFill>
              </a:rPr>
              <a:t> </a:t>
            </a:r>
            <a:r>
              <a:rPr lang="nl-NL" dirty="0" err="1" smtClean="0">
                <a:solidFill>
                  <a:schemeClr val="bg1"/>
                </a:solidFill>
              </a:rPr>
              <a:t>gratia</a:t>
            </a:r>
            <a:r>
              <a:rPr lang="nl-NL" dirty="0" smtClean="0">
                <a:solidFill>
                  <a:schemeClr val="bg1"/>
                </a:solidFill>
              </a:rPr>
              <a:t>		alleen door genade</a:t>
            </a:r>
          </a:p>
          <a:p>
            <a:pPr marL="0" indent="0">
              <a:buNone/>
            </a:pPr>
            <a:r>
              <a:rPr lang="nl-NL" dirty="0">
                <a:solidFill>
                  <a:schemeClr val="bg1"/>
                </a:solidFill>
              </a:rPr>
              <a:t>	</a:t>
            </a:r>
            <a:r>
              <a:rPr lang="nl-NL" dirty="0" smtClean="0">
                <a:solidFill>
                  <a:schemeClr val="bg1"/>
                </a:solidFill>
              </a:rPr>
              <a:t>			</a:t>
            </a:r>
            <a:r>
              <a:rPr lang="nl-NL" i="1" dirty="0" smtClean="0">
                <a:solidFill>
                  <a:schemeClr val="bg1"/>
                </a:solidFill>
              </a:rPr>
              <a:t>en dus niet: zelf verdienen</a:t>
            </a:r>
          </a:p>
          <a:p>
            <a:pPr marL="0" indent="0">
              <a:buNone/>
            </a:pPr>
            <a:endParaRPr lang="nl-NL" i="1" dirty="0" smtClean="0">
              <a:solidFill>
                <a:schemeClr val="bg1"/>
              </a:solidFill>
            </a:endParaRPr>
          </a:p>
          <a:p>
            <a:pPr marL="514350" indent="-514350">
              <a:buFont typeface="+mj-lt"/>
              <a:buAutoNum type="arabicPeriod" startAt="3"/>
            </a:pPr>
            <a:r>
              <a:rPr lang="nl-NL" dirty="0" err="1" smtClean="0">
                <a:solidFill>
                  <a:schemeClr val="bg1"/>
                </a:solidFill>
              </a:rPr>
              <a:t>Sola</a:t>
            </a:r>
            <a:r>
              <a:rPr lang="nl-NL" dirty="0" smtClean="0">
                <a:solidFill>
                  <a:schemeClr val="bg1"/>
                </a:solidFill>
              </a:rPr>
              <a:t> </a:t>
            </a:r>
            <a:r>
              <a:rPr lang="nl-NL" dirty="0" err="1" smtClean="0">
                <a:solidFill>
                  <a:schemeClr val="bg1"/>
                </a:solidFill>
              </a:rPr>
              <a:t>fide</a:t>
            </a:r>
            <a:r>
              <a:rPr lang="nl-NL" dirty="0" smtClean="0">
                <a:solidFill>
                  <a:schemeClr val="bg1"/>
                </a:solidFill>
              </a:rPr>
              <a:t>		alleen door geloof</a:t>
            </a:r>
            <a:endParaRPr lang="nl-NL" dirty="0" smtClean="0">
              <a:solidFill>
                <a:schemeClr val="bg1"/>
              </a:solidFill>
            </a:endParaRPr>
          </a:p>
          <a:p>
            <a:endParaRPr lang="nl-NL" dirty="0" smtClean="0">
              <a:solidFill>
                <a:schemeClr val="bg1"/>
              </a:solidFill>
            </a:endParaRPr>
          </a:p>
          <a:p>
            <a:pPr marL="0" indent="0">
              <a:spcBef>
                <a:spcPts val="1800"/>
              </a:spcBef>
              <a:buNone/>
            </a:pPr>
            <a:endParaRPr lang="nl-NL"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20688"/>
            <a:ext cx="8229600" cy="864096"/>
          </a:xfrm>
        </p:spPr>
        <p:txBody>
          <a:bodyPr>
            <a:normAutofit/>
          </a:bodyPr>
          <a:lstStyle/>
          <a:p>
            <a:pPr algn="l"/>
            <a:r>
              <a:rPr lang="nl-NL" dirty="0" smtClean="0">
                <a:solidFill>
                  <a:schemeClr val="bg1"/>
                </a:solidFill>
              </a:rPr>
              <a:t>Habakuk 2: 4</a:t>
            </a:r>
            <a:endParaRPr lang="nl-NL" dirty="0">
              <a:solidFill>
                <a:schemeClr val="bg1"/>
              </a:solidFill>
            </a:endParaRPr>
          </a:p>
        </p:txBody>
      </p:sp>
      <p:sp>
        <p:nvSpPr>
          <p:cNvPr id="3" name="Tijdelijke aanduiding voor inhoud 2"/>
          <p:cNvSpPr>
            <a:spLocks noGrp="1"/>
          </p:cNvSpPr>
          <p:nvPr>
            <p:ph idx="1"/>
          </p:nvPr>
        </p:nvSpPr>
        <p:spPr>
          <a:xfrm>
            <a:off x="457200" y="2276872"/>
            <a:ext cx="8579296" cy="3849291"/>
          </a:xfrm>
        </p:spPr>
        <p:txBody>
          <a:bodyPr>
            <a:normAutofit/>
          </a:bodyPr>
          <a:lstStyle/>
          <a:p>
            <a:pPr marL="0" indent="0">
              <a:spcBef>
                <a:spcPts val="0"/>
              </a:spcBef>
              <a:buNone/>
            </a:pPr>
            <a:r>
              <a:rPr lang="nl-NL" sz="3600" dirty="0">
                <a:solidFill>
                  <a:schemeClr val="bg1"/>
                </a:solidFill>
              </a:rPr>
              <a:t>De rechtvaardige zal leven door zijn </a:t>
            </a:r>
            <a:r>
              <a:rPr lang="nl-NL" sz="3600" u="sng" dirty="0">
                <a:solidFill>
                  <a:schemeClr val="bg1"/>
                </a:solidFill>
              </a:rPr>
              <a:t>geloof</a:t>
            </a:r>
            <a:r>
              <a:rPr lang="nl-NL" sz="3600" dirty="0" smtClean="0">
                <a:solidFill>
                  <a:schemeClr val="bg1"/>
                </a:solidFill>
              </a:rPr>
              <a:t>.</a:t>
            </a:r>
          </a:p>
          <a:p>
            <a:pPr marL="0" indent="0" algn="r">
              <a:spcBef>
                <a:spcPts val="0"/>
              </a:spcBef>
              <a:buNone/>
            </a:pPr>
            <a:r>
              <a:rPr lang="nl-NL" sz="2400" dirty="0" smtClean="0">
                <a:solidFill>
                  <a:schemeClr val="bg1"/>
                </a:solidFill>
              </a:rPr>
              <a:t>(</a:t>
            </a:r>
            <a:r>
              <a:rPr lang="nl-NL" sz="2400" dirty="0">
                <a:solidFill>
                  <a:schemeClr val="bg1"/>
                </a:solidFill>
              </a:rPr>
              <a:t>NBV</a:t>
            </a:r>
            <a:r>
              <a:rPr lang="nl-NL" sz="2400" dirty="0" smtClean="0">
                <a:solidFill>
                  <a:schemeClr val="bg1"/>
                </a:solidFill>
              </a:rPr>
              <a:t>)</a:t>
            </a:r>
            <a:endParaRPr lang="nl-NL" sz="2400" dirty="0">
              <a:solidFill>
                <a:schemeClr val="bg1"/>
              </a:solidFill>
            </a:endParaRPr>
          </a:p>
          <a:p>
            <a:pPr marL="0" indent="0">
              <a:spcBef>
                <a:spcPts val="0"/>
              </a:spcBef>
              <a:buNone/>
            </a:pPr>
            <a:endParaRPr lang="nl-NL" dirty="0" smtClean="0">
              <a:solidFill>
                <a:schemeClr val="bg1"/>
              </a:solidFill>
            </a:endParaRPr>
          </a:p>
          <a:p>
            <a:pPr marL="0" indent="0">
              <a:spcBef>
                <a:spcPts val="0"/>
              </a:spcBef>
              <a:buNone/>
            </a:pPr>
            <a:endParaRPr lang="nl-NL" dirty="0">
              <a:solidFill>
                <a:schemeClr val="bg1"/>
              </a:solidFill>
            </a:endParaRPr>
          </a:p>
          <a:p>
            <a:pPr marL="0" indent="0">
              <a:spcBef>
                <a:spcPts val="0"/>
              </a:spcBef>
              <a:buNone/>
            </a:pPr>
            <a:r>
              <a:rPr lang="nl-NL" sz="3600" dirty="0" smtClean="0">
                <a:solidFill>
                  <a:schemeClr val="bg1"/>
                </a:solidFill>
              </a:rPr>
              <a:t>De </a:t>
            </a:r>
            <a:r>
              <a:rPr lang="nl-NL" sz="3600" dirty="0">
                <a:solidFill>
                  <a:schemeClr val="bg1"/>
                </a:solidFill>
              </a:rPr>
              <a:t>rechtvaardige zal leven door zijn </a:t>
            </a:r>
            <a:r>
              <a:rPr lang="nl-NL" sz="3600" u="sng" dirty="0">
                <a:solidFill>
                  <a:schemeClr val="bg1"/>
                </a:solidFill>
              </a:rPr>
              <a:t>trouw</a:t>
            </a:r>
            <a:r>
              <a:rPr lang="nl-NL" sz="3600" dirty="0" smtClean="0">
                <a:solidFill>
                  <a:schemeClr val="bg1"/>
                </a:solidFill>
              </a:rPr>
              <a:t>.</a:t>
            </a:r>
          </a:p>
          <a:p>
            <a:pPr marL="0" indent="0" algn="r">
              <a:spcBef>
                <a:spcPts val="0"/>
              </a:spcBef>
              <a:buNone/>
            </a:pPr>
            <a:r>
              <a:rPr lang="nl-NL" sz="2400" dirty="0" smtClean="0">
                <a:solidFill>
                  <a:schemeClr val="bg1"/>
                </a:solidFill>
              </a:rPr>
              <a:t>(vertaling 1951</a:t>
            </a:r>
            <a:r>
              <a:rPr lang="nl-NL" sz="2400" dirty="0">
                <a:solidFill>
                  <a:schemeClr val="bg1"/>
                </a:solidFill>
              </a:rPr>
              <a:t>)</a:t>
            </a:r>
          </a:p>
          <a:p>
            <a:pPr marL="0" indent="0">
              <a:spcBef>
                <a:spcPts val="0"/>
              </a:spcBef>
              <a:buNone/>
            </a:pPr>
            <a:endParaRPr lang="nl-NL" dirty="0">
              <a:solidFill>
                <a:schemeClr val="bg1"/>
              </a:solidFill>
            </a:endParaRPr>
          </a:p>
        </p:txBody>
      </p:sp>
    </p:spTree>
    <p:extLst>
      <p:ext uri="{BB962C8B-B14F-4D97-AF65-F5344CB8AC3E}">
        <p14:creationId xmlns:p14="http://schemas.microsoft.com/office/powerpoint/2010/main" val="401803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648"/>
            <a:ext cx="8229600" cy="864096"/>
          </a:xfrm>
        </p:spPr>
        <p:txBody>
          <a:bodyPr>
            <a:normAutofit/>
          </a:bodyPr>
          <a:lstStyle/>
          <a:p>
            <a:pPr algn="l"/>
            <a:r>
              <a:rPr lang="nl-NL" dirty="0" smtClean="0">
                <a:solidFill>
                  <a:schemeClr val="bg1"/>
                </a:solidFill>
              </a:rPr>
              <a:t>Geloof en trouw</a:t>
            </a:r>
            <a:endParaRPr lang="nl-NL" dirty="0">
              <a:solidFill>
                <a:schemeClr val="bg1"/>
              </a:solidFill>
            </a:endParaRPr>
          </a:p>
        </p:txBody>
      </p:sp>
      <p:sp>
        <p:nvSpPr>
          <p:cNvPr id="3" name="Tijdelijke aanduiding voor inhoud 2"/>
          <p:cNvSpPr>
            <a:spLocks noGrp="1"/>
          </p:cNvSpPr>
          <p:nvPr>
            <p:ph idx="1"/>
          </p:nvPr>
        </p:nvSpPr>
        <p:spPr>
          <a:xfrm>
            <a:off x="457200" y="1484784"/>
            <a:ext cx="8579296" cy="5040560"/>
          </a:xfrm>
        </p:spPr>
        <p:txBody>
          <a:bodyPr>
            <a:normAutofit/>
          </a:bodyPr>
          <a:lstStyle/>
          <a:p>
            <a:pPr marL="0" indent="0">
              <a:spcBef>
                <a:spcPts val="0"/>
              </a:spcBef>
              <a:buNone/>
            </a:pPr>
            <a:r>
              <a:rPr lang="nl-NL" sz="3600" dirty="0" smtClean="0">
                <a:solidFill>
                  <a:schemeClr val="bg1"/>
                </a:solidFill>
              </a:rPr>
              <a:t>Hebreeuws [OT]:	zelfde woord!</a:t>
            </a:r>
          </a:p>
          <a:p>
            <a:pPr marL="400050" lvl="1" indent="0">
              <a:spcBef>
                <a:spcPts val="0"/>
              </a:spcBef>
              <a:buNone/>
            </a:pPr>
            <a:r>
              <a:rPr lang="nl-NL" i="1" dirty="0" smtClean="0">
                <a:solidFill>
                  <a:schemeClr val="bg1"/>
                </a:solidFill>
              </a:rPr>
              <a:t>Heel vaak past de vertaling trouw het beste</a:t>
            </a:r>
          </a:p>
          <a:p>
            <a:pPr marL="400050" lvl="1" indent="0">
              <a:spcBef>
                <a:spcPts val="0"/>
              </a:spcBef>
              <a:buNone/>
            </a:pPr>
            <a:r>
              <a:rPr lang="en-US" i="1" dirty="0" smtClean="0">
                <a:solidFill>
                  <a:schemeClr val="bg1"/>
                </a:solidFill>
              </a:rPr>
              <a:t>‘Amen’  in </a:t>
            </a:r>
            <a:r>
              <a:rPr lang="en-US" i="1" dirty="0" err="1" smtClean="0">
                <a:solidFill>
                  <a:schemeClr val="bg1"/>
                </a:solidFill>
              </a:rPr>
              <a:t>dezelfde</a:t>
            </a:r>
            <a:r>
              <a:rPr lang="en-US" i="1" dirty="0" smtClean="0">
                <a:solidFill>
                  <a:schemeClr val="bg1"/>
                </a:solidFill>
              </a:rPr>
              <a:t> </a:t>
            </a:r>
            <a:r>
              <a:rPr lang="en-US" i="1" dirty="0" err="1" smtClean="0">
                <a:solidFill>
                  <a:schemeClr val="bg1"/>
                </a:solidFill>
              </a:rPr>
              <a:t>woordgroep</a:t>
            </a:r>
            <a:endParaRPr lang="nl-NL" i="1" dirty="0" smtClean="0">
              <a:solidFill>
                <a:schemeClr val="bg1"/>
              </a:solidFill>
            </a:endParaRPr>
          </a:p>
          <a:p>
            <a:pPr marL="0" indent="0">
              <a:spcBef>
                <a:spcPts val="0"/>
              </a:spcBef>
              <a:buNone/>
            </a:pPr>
            <a:endParaRPr lang="nl-NL" dirty="0">
              <a:solidFill>
                <a:schemeClr val="bg1"/>
              </a:solidFill>
            </a:endParaRPr>
          </a:p>
          <a:p>
            <a:pPr marL="0" indent="0">
              <a:spcBef>
                <a:spcPts val="0"/>
              </a:spcBef>
              <a:buNone/>
            </a:pPr>
            <a:r>
              <a:rPr lang="nl-NL" sz="3600" dirty="0" smtClean="0">
                <a:solidFill>
                  <a:schemeClr val="bg1"/>
                </a:solidFill>
              </a:rPr>
              <a:t>Grieks [NT]:		zelfde woord!</a:t>
            </a:r>
          </a:p>
          <a:p>
            <a:pPr marL="400050" lvl="2" indent="0">
              <a:spcBef>
                <a:spcPts val="0"/>
              </a:spcBef>
              <a:buNone/>
            </a:pPr>
            <a:r>
              <a:rPr lang="nl-NL" sz="2800" i="1" dirty="0" smtClean="0">
                <a:solidFill>
                  <a:schemeClr val="bg1"/>
                </a:solidFill>
              </a:rPr>
              <a:t>Meestal past </a:t>
            </a:r>
            <a:r>
              <a:rPr lang="nl-NL" sz="2800" i="1" dirty="0">
                <a:solidFill>
                  <a:schemeClr val="bg1"/>
                </a:solidFill>
              </a:rPr>
              <a:t>de vertaling </a:t>
            </a:r>
            <a:r>
              <a:rPr lang="nl-NL" sz="2800" i="1" dirty="0" smtClean="0">
                <a:solidFill>
                  <a:schemeClr val="bg1"/>
                </a:solidFill>
              </a:rPr>
              <a:t>geloof </a:t>
            </a:r>
            <a:r>
              <a:rPr lang="nl-NL" sz="2800" i="1" dirty="0">
                <a:solidFill>
                  <a:schemeClr val="bg1"/>
                </a:solidFill>
              </a:rPr>
              <a:t>het beste</a:t>
            </a:r>
          </a:p>
          <a:p>
            <a:pPr marL="0" indent="0">
              <a:spcBef>
                <a:spcPts val="0"/>
              </a:spcBef>
              <a:buNone/>
            </a:pPr>
            <a:endParaRPr lang="en-US" dirty="0" smtClean="0">
              <a:solidFill>
                <a:schemeClr val="bg1"/>
              </a:solidFill>
            </a:endParaRPr>
          </a:p>
          <a:p>
            <a:pPr marL="0" indent="0">
              <a:spcBef>
                <a:spcPts val="0"/>
              </a:spcBef>
              <a:buNone/>
            </a:pPr>
            <a:endParaRPr lang="en-US" dirty="0">
              <a:solidFill>
                <a:schemeClr val="bg1"/>
              </a:solidFill>
            </a:endParaRPr>
          </a:p>
          <a:p>
            <a:pPr marL="0" indent="0">
              <a:spcBef>
                <a:spcPts val="0"/>
              </a:spcBef>
              <a:buNone/>
            </a:pPr>
            <a:r>
              <a:rPr lang="en-US" dirty="0" smtClean="0">
                <a:solidFill>
                  <a:schemeClr val="bg1"/>
                </a:solidFill>
              </a:rPr>
              <a:t>Tip </a:t>
            </a:r>
            <a:r>
              <a:rPr lang="en-US" dirty="0" err="1" smtClean="0">
                <a:solidFill>
                  <a:schemeClr val="bg1"/>
                </a:solidFill>
              </a:rPr>
              <a:t>voor</a:t>
            </a:r>
            <a:r>
              <a:rPr lang="en-US" dirty="0" smtClean="0">
                <a:solidFill>
                  <a:schemeClr val="bg1"/>
                </a:solidFill>
              </a:rPr>
              <a:t> </a:t>
            </a:r>
            <a:r>
              <a:rPr lang="en-US" dirty="0" err="1" smtClean="0">
                <a:solidFill>
                  <a:schemeClr val="bg1"/>
                </a:solidFill>
              </a:rPr>
              <a:t>Bijbelstudie</a:t>
            </a:r>
            <a:r>
              <a:rPr lang="en-US" dirty="0" smtClean="0">
                <a:solidFill>
                  <a:schemeClr val="bg1"/>
                </a:solidFill>
              </a:rPr>
              <a:t>:</a:t>
            </a:r>
          </a:p>
          <a:p>
            <a:pPr marL="0" indent="0">
              <a:spcBef>
                <a:spcPts val="0"/>
              </a:spcBef>
              <a:buNone/>
            </a:pPr>
            <a:r>
              <a:rPr lang="en-US" dirty="0" smtClean="0">
                <a:solidFill>
                  <a:schemeClr val="bg1"/>
                </a:solidFill>
              </a:rPr>
              <a:t>leg </a:t>
            </a:r>
            <a:r>
              <a:rPr lang="en-US" dirty="0" err="1" smtClean="0">
                <a:solidFill>
                  <a:schemeClr val="bg1"/>
                </a:solidFill>
              </a:rPr>
              <a:t>verschillende</a:t>
            </a:r>
            <a:r>
              <a:rPr lang="en-US" dirty="0" smtClean="0">
                <a:solidFill>
                  <a:schemeClr val="bg1"/>
                </a:solidFill>
              </a:rPr>
              <a:t> </a:t>
            </a:r>
            <a:r>
              <a:rPr lang="en-US" dirty="0" err="1" smtClean="0">
                <a:solidFill>
                  <a:schemeClr val="bg1"/>
                </a:solidFill>
              </a:rPr>
              <a:t>vertalingen</a:t>
            </a:r>
            <a:r>
              <a:rPr lang="en-US" dirty="0" smtClean="0">
                <a:solidFill>
                  <a:schemeClr val="bg1"/>
                </a:solidFill>
              </a:rPr>
              <a:t> even </a:t>
            </a:r>
            <a:r>
              <a:rPr lang="en-US" dirty="0" err="1" smtClean="0">
                <a:solidFill>
                  <a:schemeClr val="bg1"/>
                </a:solidFill>
              </a:rPr>
              <a:t>naast</a:t>
            </a:r>
            <a:r>
              <a:rPr lang="en-US" dirty="0" smtClean="0">
                <a:solidFill>
                  <a:schemeClr val="bg1"/>
                </a:solidFill>
              </a:rPr>
              <a:t> </a:t>
            </a:r>
            <a:r>
              <a:rPr lang="en-US" dirty="0" err="1" smtClean="0">
                <a:solidFill>
                  <a:schemeClr val="bg1"/>
                </a:solidFill>
              </a:rPr>
              <a:t>elkaar</a:t>
            </a:r>
            <a:endParaRPr lang="nl-NL" dirty="0">
              <a:solidFill>
                <a:schemeClr val="bg1"/>
              </a:solidFill>
            </a:endParaRPr>
          </a:p>
        </p:txBody>
      </p:sp>
    </p:spTree>
    <p:extLst>
      <p:ext uri="{BB962C8B-B14F-4D97-AF65-F5344CB8AC3E}">
        <p14:creationId xmlns:p14="http://schemas.microsoft.com/office/powerpoint/2010/main" val="153435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648"/>
            <a:ext cx="8229600" cy="864096"/>
          </a:xfrm>
        </p:spPr>
        <p:txBody>
          <a:bodyPr>
            <a:normAutofit/>
          </a:bodyPr>
          <a:lstStyle/>
          <a:p>
            <a:pPr algn="l"/>
            <a:r>
              <a:rPr lang="nl-NL" dirty="0" smtClean="0">
                <a:solidFill>
                  <a:schemeClr val="bg1"/>
                </a:solidFill>
              </a:rPr>
              <a:t>Geloof en trouw</a:t>
            </a:r>
            <a:endParaRPr lang="nl-NL" dirty="0">
              <a:solidFill>
                <a:schemeClr val="bg1"/>
              </a:solidFill>
            </a:endParaRPr>
          </a:p>
        </p:txBody>
      </p:sp>
      <p:sp>
        <p:nvSpPr>
          <p:cNvPr id="3" name="Tijdelijke aanduiding voor inhoud 2"/>
          <p:cNvSpPr>
            <a:spLocks noGrp="1"/>
          </p:cNvSpPr>
          <p:nvPr>
            <p:ph idx="1"/>
          </p:nvPr>
        </p:nvSpPr>
        <p:spPr>
          <a:xfrm>
            <a:off x="457200" y="1484784"/>
            <a:ext cx="8579296" cy="5040560"/>
          </a:xfrm>
        </p:spPr>
        <p:txBody>
          <a:bodyPr>
            <a:normAutofit/>
          </a:bodyPr>
          <a:lstStyle/>
          <a:p>
            <a:pPr marL="0" indent="0">
              <a:spcBef>
                <a:spcPts val="0"/>
              </a:spcBef>
              <a:buNone/>
            </a:pPr>
            <a:r>
              <a:rPr lang="nl-NL" sz="3600" dirty="0" smtClean="0">
                <a:solidFill>
                  <a:schemeClr val="bg1"/>
                </a:solidFill>
              </a:rPr>
              <a:t>Trouw kleurt het geloof in.</a:t>
            </a:r>
          </a:p>
          <a:p>
            <a:pPr marL="400050" lvl="1" indent="0">
              <a:spcBef>
                <a:spcPts val="0"/>
              </a:spcBef>
              <a:buNone/>
            </a:pPr>
            <a:endParaRPr lang="nl-NL" i="1" dirty="0" smtClean="0">
              <a:solidFill>
                <a:schemeClr val="bg1"/>
              </a:solidFill>
            </a:endParaRPr>
          </a:p>
          <a:p>
            <a:pPr marL="400050" lvl="1" indent="0">
              <a:spcBef>
                <a:spcPts val="0"/>
              </a:spcBef>
              <a:buNone/>
            </a:pPr>
            <a:r>
              <a:rPr lang="nl-NL" i="1" dirty="0" smtClean="0">
                <a:solidFill>
                  <a:schemeClr val="bg1"/>
                </a:solidFill>
              </a:rPr>
              <a:t>De rechtvaardige in het OT: </a:t>
            </a:r>
          </a:p>
          <a:p>
            <a:pPr marL="857250" lvl="1" indent="-457200">
              <a:spcBef>
                <a:spcPts val="0"/>
              </a:spcBef>
              <a:buFontTx/>
              <a:buChar char="-"/>
            </a:pPr>
            <a:r>
              <a:rPr lang="nl-NL" i="1" dirty="0" smtClean="0">
                <a:solidFill>
                  <a:schemeClr val="bg1"/>
                </a:solidFill>
              </a:rPr>
              <a:t>niet zondeloos</a:t>
            </a:r>
          </a:p>
          <a:p>
            <a:pPr marL="857250" lvl="1" indent="-457200">
              <a:spcBef>
                <a:spcPts val="0"/>
              </a:spcBef>
              <a:buFontTx/>
              <a:buChar char="-"/>
            </a:pPr>
            <a:r>
              <a:rPr lang="nl-NL" i="1" dirty="0" smtClean="0">
                <a:solidFill>
                  <a:schemeClr val="bg1"/>
                </a:solidFill>
              </a:rPr>
              <a:t>maar gaat Gods weg; is gericht op Gods wil.</a:t>
            </a:r>
          </a:p>
          <a:p>
            <a:pPr marL="857250" lvl="1" indent="-457200">
              <a:spcBef>
                <a:spcPts val="0"/>
              </a:spcBef>
              <a:buFontTx/>
              <a:buChar char="-"/>
            </a:pPr>
            <a:r>
              <a:rPr lang="nl-NL" i="1" dirty="0" smtClean="0">
                <a:solidFill>
                  <a:schemeClr val="bg1"/>
                </a:solidFill>
              </a:rPr>
              <a:t>Zulke mensen bestaan!</a:t>
            </a:r>
          </a:p>
          <a:p>
            <a:pPr marL="0" indent="0">
              <a:spcBef>
                <a:spcPts val="0"/>
              </a:spcBef>
              <a:buNone/>
            </a:pPr>
            <a:endParaRPr lang="nl-NL" dirty="0">
              <a:solidFill>
                <a:schemeClr val="bg1"/>
              </a:solidFill>
            </a:endParaRPr>
          </a:p>
        </p:txBody>
      </p:sp>
    </p:spTree>
    <p:extLst>
      <p:ext uri="{BB962C8B-B14F-4D97-AF65-F5344CB8AC3E}">
        <p14:creationId xmlns:p14="http://schemas.microsoft.com/office/powerpoint/2010/main" val="25539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9082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2708920"/>
            <a:ext cx="7128792" cy="864096"/>
          </a:xfrm>
        </p:spPr>
        <p:txBody>
          <a:bodyPr>
            <a:noAutofit/>
          </a:bodyPr>
          <a:lstStyle/>
          <a:p>
            <a:pPr algn="l"/>
            <a:r>
              <a:rPr lang="nl-NL" sz="5400" dirty="0" smtClean="0">
                <a:solidFill>
                  <a:schemeClr val="bg1"/>
                </a:solidFill>
              </a:rPr>
              <a:t>Wees trouw in je geloof!</a:t>
            </a:r>
            <a:endParaRPr lang="nl-NL" sz="5400" dirty="0">
              <a:solidFill>
                <a:schemeClr val="bg1"/>
              </a:solidFill>
            </a:endParaRPr>
          </a:p>
        </p:txBody>
      </p:sp>
    </p:spTree>
    <p:extLst>
      <p:ext uri="{BB962C8B-B14F-4D97-AF65-F5344CB8AC3E}">
        <p14:creationId xmlns:p14="http://schemas.microsoft.com/office/powerpoint/2010/main" val="1753845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descr="Luther_95_stellingen.jpg"/>
          <p:cNvPicPr>
            <a:picLocks noChangeAspect="1"/>
          </p:cNvPicPr>
          <p:nvPr/>
        </p:nvPicPr>
        <p:blipFill>
          <a:blip r:embed="rId3" cstate="print"/>
          <a:stretch>
            <a:fillRect/>
          </a:stretch>
        </p:blipFill>
        <p:spPr>
          <a:xfrm>
            <a:off x="1809468" y="0"/>
            <a:ext cx="5525064" cy="6857999"/>
          </a:xfrm>
          <a:prstGeom prst="rect">
            <a:avLst/>
          </a:prstGeom>
        </p:spPr>
      </p:pic>
    </p:spTree>
    <p:extLst>
      <p:ext uri="{BB962C8B-B14F-4D97-AF65-F5344CB8AC3E}">
        <p14:creationId xmlns:p14="http://schemas.microsoft.com/office/powerpoint/2010/main" val="2422712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684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67544" y="2996952"/>
            <a:ext cx="8229600" cy="3384376"/>
          </a:xfrm>
        </p:spPr>
        <p:txBody>
          <a:bodyPr>
            <a:normAutofit/>
          </a:bodyPr>
          <a:lstStyle/>
          <a:p>
            <a:pPr marL="0" indent="0">
              <a:spcBef>
                <a:spcPts val="1800"/>
              </a:spcBef>
              <a:buNone/>
            </a:pPr>
            <a:r>
              <a:rPr lang="nl-NL" dirty="0" smtClean="0">
                <a:solidFill>
                  <a:schemeClr val="bg1"/>
                </a:solidFill>
              </a:rPr>
              <a:t>Ik haatte dat woord </a:t>
            </a:r>
            <a:r>
              <a:rPr lang="nl-NL" b="1" dirty="0" smtClean="0">
                <a:solidFill>
                  <a:schemeClr val="bg1"/>
                </a:solidFill>
              </a:rPr>
              <a:t>gerechtigheid</a:t>
            </a:r>
            <a:r>
              <a:rPr lang="nl-NL" dirty="0" smtClean="0">
                <a:solidFill>
                  <a:schemeClr val="bg1"/>
                </a:solidFill>
              </a:rPr>
              <a:t>: het vervloekte en verdoemde mij. </a:t>
            </a:r>
          </a:p>
          <a:p>
            <a:pPr marL="0" indent="0">
              <a:spcBef>
                <a:spcPts val="1800"/>
              </a:spcBef>
              <a:buNone/>
            </a:pPr>
            <a:r>
              <a:rPr lang="nl-NL" dirty="0" smtClean="0">
                <a:solidFill>
                  <a:schemeClr val="bg1"/>
                </a:solidFill>
              </a:rPr>
              <a:t>Ik zei tegen God: Houdt U dan nooit op mij te plagen met uw toorn? </a:t>
            </a:r>
          </a:p>
        </p:txBody>
      </p:sp>
      <p:pic>
        <p:nvPicPr>
          <p:cNvPr id="4" name="Afbeelding 3" descr="maarten-luther.jpg"/>
          <p:cNvPicPr>
            <a:picLocks noChangeAspect="1"/>
          </p:cNvPicPr>
          <p:nvPr/>
        </p:nvPicPr>
        <p:blipFill>
          <a:blip r:embed="rId3" cstate="print"/>
          <a:stretch>
            <a:fillRect/>
          </a:stretch>
        </p:blipFill>
        <p:spPr>
          <a:xfrm>
            <a:off x="611560" y="260648"/>
            <a:ext cx="3417106" cy="259228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67544" y="3284984"/>
            <a:ext cx="8229600" cy="3096344"/>
          </a:xfrm>
        </p:spPr>
        <p:txBody>
          <a:bodyPr>
            <a:normAutofit/>
          </a:bodyPr>
          <a:lstStyle/>
          <a:p>
            <a:pPr marL="0" indent="0">
              <a:spcBef>
                <a:spcPts val="1800"/>
              </a:spcBef>
              <a:buNone/>
            </a:pPr>
            <a:r>
              <a:rPr lang="nl-NL" dirty="0">
                <a:solidFill>
                  <a:schemeClr val="bg1"/>
                </a:solidFill>
              </a:rPr>
              <a:t>Ondanks dat ik als monnik onberispelijk leefde voelde ik mijzelf toch een zondaar voor God en werd zeer gekweld door mijn geweten. Ik durfde niet te hopen dat ik door mijn voldoening aan God Hem op enige wijze zou kunnen verzoenen</a:t>
            </a:r>
            <a:r>
              <a:rPr lang="nl-NL" dirty="0" smtClean="0">
                <a:solidFill>
                  <a:schemeClr val="bg1"/>
                </a:solidFill>
              </a:rPr>
              <a:t>.</a:t>
            </a:r>
            <a:endParaRPr lang="nl-NL" dirty="0" smtClean="0">
              <a:solidFill>
                <a:schemeClr val="bg1"/>
              </a:solidFill>
            </a:endParaRPr>
          </a:p>
        </p:txBody>
      </p:sp>
      <p:pic>
        <p:nvPicPr>
          <p:cNvPr id="4" name="Afbeelding 3" descr="maarten-luther.jpg"/>
          <p:cNvPicPr>
            <a:picLocks noChangeAspect="1"/>
          </p:cNvPicPr>
          <p:nvPr/>
        </p:nvPicPr>
        <p:blipFill>
          <a:blip r:embed="rId3" cstate="print"/>
          <a:stretch>
            <a:fillRect/>
          </a:stretch>
        </p:blipFill>
        <p:spPr>
          <a:xfrm>
            <a:off x="611560" y="260648"/>
            <a:ext cx="3417106" cy="2592288"/>
          </a:xfrm>
          <a:prstGeom prst="rect">
            <a:avLst/>
          </a:prstGeom>
        </p:spPr>
      </p:pic>
    </p:spTree>
    <p:extLst>
      <p:ext uri="{BB962C8B-B14F-4D97-AF65-F5344CB8AC3E}">
        <p14:creationId xmlns:p14="http://schemas.microsoft.com/office/powerpoint/2010/main" val="52210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797552" cy="864096"/>
          </a:xfrm>
        </p:spPr>
        <p:txBody>
          <a:bodyPr/>
          <a:lstStyle/>
          <a:p>
            <a:pPr algn="l"/>
            <a:r>
              <a:rPr lang="nl-NL" dirty="0" smtClean="0">
                <a:solidFill>
                  <a:schemeClr val="bg1"/>
                </a:solidFill>
              </a:rPr>
              <a:t>Romeinen 1: </a:t>
            </a:r>
            <a:r>
              <a:rPr lang="nl-NL" dirty="0" smtClean="0">
                <a:solidFill>
                  <a:schemeClr val="bg1"/>
                </a:solidFill>
              </a:rPr>
              <a:t>17</a:t>
            </a:r>
            <a:endParaRPr lang="nl-NL" dirty="0">
              <a:solidFill>
                <a:schemeClr val="bg1"/>
              </a:solidFill>
            </a:endParaRPr>
          </a:p>
        </p:txBody>
      </p:sp>
      <p:sp>
        <p:nvSpPr>
          <p:cNvPr id="3" name="Tijdelijke aanduiding voor inhoud 2"/>
          <p:cNvSpPr>
            <a:spLocks noGrp="1"/>
          </p:cNvSpPr>
          <p:nvPr>
            <p:ph idx="1"/>
          </p:nvPr>
        </p:nvSpPr>
        <p:spPr>
          <a:xfrm>
            <a:off x="467544" y="2204864"/>
            <a:ext cx="8229600" cy="3705275"/>
          </a:xfrm>
        </p:spPr>
        <p:txBody>
          <a:bodyPr/>
          <a:lstStyle/>
          <a:p>
            <a:pPr indent="0">
              <a:buNone/>
            </a:pPr>
            <a:r>
              <a:rPr lang="nl-NL" dirty="0" smtClean="0">
                <a:solidFill>
                  <a:schemeClr val="bg1"/>
                </a:solidFill>
              </a:rPr>
              <a:t>Gods gerechtigheid </a:t>
            </a:r>
            <a:r>
              <a:rPr lang="nl-NL" dirty="0">
                <a:solidFill>
                  <a:schemeClr val="bg1"/>
                </a:solidFill>
              </a:rPr>
              <a:t>wordt in het Evangelie geopenbaard </a:t>
            </a:r>
            <a:r>
              <a:rPr lang="nl-NL" dirty="0">
                <a:solidFill>
                  <a:schemeClr val="bg1">
                    <a:lumMod val="50000"/>
                  </a:schemeClr>
                </a:solidFill>
              </a:rPr>
              <a:t>– van geloof tot geloof – </a:t>
            </a:r>
            <a:r>
              <a:rPr lang="nl-NL" dirty="0">
                <a:solidFill>
                  <a:schemeClr val="bg1"/>
                </a:solidFill>
              </a:rPr>
              <a:t>zoals geschreven staat: de rechtvaardige zal uit geloof leven</a:t>
            </a:r>
            <a:r>
              <a:rPr lang="nl-NL" dirty="0" smtClean="0">
                <a:solidFill>
                  <a:schemeClr val="bg1"/>
                </a:solidFill>
              </a:rPr>
              <a:t>.</a:t>
            </a:r>
          </a:p>
          <a:p>
            <a:pPr indent="0">
              <a:buNone/>
            </a:pPr>
            <a:endParaRPr lang="nl-NL" dirty="0">
              <a:solidFill>
                <a:schemeClr val="bg1"/>
              </a:solidFill>
            </a:endParaRPr>
          </a:p>
          <a:p>
            <a:pPr indent="0" algn="r">
              <a:buNone/>
            </a:pPr>
            <a:r>
              <a:rPr lang="nl-NL" sz="2400" dirty="0" smtClean="0">
                <a:solidFill>
                  <a:schemeClr val="bg1"/>
                </a:solidFill>
              </a:rPr>
              <a:t>(± vertaling </a:t>
            </a:r>
            <a:r>
              <a:rPr lang="nl-NL" sz="2400" dirty="0" smtClean="0">
                <a:solidFill>
                  <a:schemeClr val="bg1"/>
                </a:solidFill>
              </a:rPr>
              <a:t>NBG ‘51)</a:t>
            </a:r>
            <a:endParaRPr lang="nl-NL" sz="2400" dirty="0">
              <a:solidFill>
                <a:schemeClr val="bg1"/>
              </a:solidFill>
            </a:endParaRPr>
          </a:p>
          <a:p>
            <a:pPr indent="0">
              <a:buNone/>
            </a:pPr>
            <a:endParaRPr lang="nl-NL"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67544" y="3140968"/>
            <a:ext cx="8229600" cy="3240360"/>
          </a:xfrm>
        </p:spPr>
        <p:txBody>
          <a:bodyPr>
            <a:normAutofit/>
          </a:bodyPr>
          <a:lstStyle/>
          <a:p>
            <a:pPr marL="0" indent="0">
              <a:lnSpc>
                <a:spcPct val="110000"/>
              </a:lnSpc>
              <a:spcBef>
                <a:spcPts val="0"/>
              </a:spcBef>
              <a:buNone/>
            </a:pPr>
            <a:r>
              <a:rPr lang="nl-NL" sz="2600" dirty="0">
                <a:solidFill>
                  <a:schemeClr val="bg1">
                    <a:lumMod val="50000"/>
                  </a:schemeClr>
                </a:solidFill>
              </a:rPr>
              <a:t>Ik haatte dat woord </a:t>
            </a:r>
            <a:r>
              <a:rPr lang="nl-NL" sz="2600" b="1" dirty="0">
                <a:solidFill>
                  <a:schemeClr val="bg1">
                    <a:lumMod val="50000"/>
                  </a:schemeClr>
                </a:solidFill>
              </a:rPr>
              <a:t>gerechtigheid</a:t>
            </a:r>
            <a:r>
              <a:rPr lang="nl-NL" sz="2600" dirty="0">
                <a:solidFill>
                  <a:schemeClr val="bg1">
                    <a:lumMod val="50000"/>
                  </a:schemeClr>
                </a:solidFill>
              </a:rPr>
              <a:t>: het vervloekte en verdoemde mij. </a:t>
            </a:r>
            <a:r>
              <a:rPr lang="nl-NL" sz="2600" dirty="0" smtClean="0">
                <a:solidFill>
                  <a:schemeClr val="bg1">
                    <a:lumMod val="50000"/>
                  </a:schemeClr>
                </a:solidFill>
              </a:rPr>
              <a:t>Ik </a:t>
            </a:r>
            <a:r>
              <a:rPr lang="nl-NL" sz="2600" dirty="0">
                <a:solidFill>
                  <a:schemeClr val="bg1">
                    <a:lumMod val="50000"/>
                  </a:schemeClr>
                </a:solidFill>
              </a:rPr>
              <a:t>zei tegen God: Houdt U dan nooit op mij te plagen met uw toorn? </a:t>
            </a:r>
          </a:p>
          <a:p>
            <a:pPr marL="0" indent="0">
              <a:lnSpc>
                <a:spcPct val="110000"/>
              </a:lnSpc>
              <a:spcBef>
                <a:spcPts val="1800"/>
              </a:spcBef>
              <a:buNone/>
            </a:pPr>
            <a:r>
              <a:rPr lang="nl-NL" dirty="0" smtClean="0">
                <a:solidFill>
                  <a:schemeClr val="bg1"/>
                </a:solidFill>
              </a:rPr>
              <a:t>Maar </a:t>
            </a:r>
            <a:r>
              <a:rPr lang="nl-NL" dirty="0">
                <a:solidFill>
                  <a:schemeClr val="bg1"/>
                </a:solidFill>
              </a:rPr>
              <a:t>ondertussen hield ik niet op tegen dat woord van Paulus aan te kloppen:</a:t>
            </a:r>
            <a:br>
              <a:rPr lang="nl-NL" dirty="0">
                <a:solidFill>
                  <a:schemeClr val="bg1"/>
                </a:solidFill>
              </a:rPr>
            </a:br>
            <a:r>
              <a:rPr lang="nl-NL" dirty="0">
                <a:solidFill>
                  <a:schemeClr val="bg1"/>
                </a:solidFill>
              </a:rPr>
              <a:t>‘De rechtvaardige zal door het geloof leven’. </a:t>
            </a:r>
          </a:p>
        </p:txBody>
      </p:sp>
      <p:pic>
        <p:nvPicPr>
          <p:cNvPr id="4" name="Afbeelding 3" descr="maarten-luther.jpg"/>
          <p:cNvPicPr>
            <a:picLocks noChangeAspect="1"/>
          </p:cNvPicPr>
          <p:nvPr/>
        </p:nvPicPr>
        <p:blipFill>
          <a:blip r:embed="rId3" cstate="print"/>
          <a:stretch>
            <a:fillRect/>
          </a:stretch>
        </p:blipFill>
        <p:spPr>
          <a:xfrm>
            <a:off x="611560" y="260648"/>
            <a:ext cx="3417106" cy="2592288"/>
          </a:xfrm>
          <a:prstGeom prst="rect">
            <a:avLst/>
          </a:prstGeom>
        </p:spPr>
      </p:pic>
    </p:spTree>
    <p:extLst>
      <p:ext uri="{BB962C8B-B14F-4D97-AF65-F5344CB8AC3E}">
        <p14:creationId xmlns:p14="http://schemas.microsoft.com/office/powerpoint/2010/main" val="4090888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620688"/>
            <a:ext cx="8229600" cy="864096"/>
          </a:xfrm>
        </p:spPr>
        <p:txBody>
          <a:bodyPr/>
          <a:lstStyle/>
          <a:p>
            <a:pPr algn="l"/>
            <a:r>
              <a:rPr lang="nl-NL" dirty="0" smtClean="0">
                <a:solidFill>
                  <a:schemeClr val="bg1"/>
                </a:solidFill>
              </a:rPr>
              <a:t>Psalm 31: 2</a:t>
            </a:r>
            <a:endParaRPr lang="nl-NL" dirty="0">
              <a:solidFill>
                <a:schemeClr val="bg1"/>
              </a:solidFill>
            </a:endParaRPr>
          </a:p>
        </p:txBody>
      </p:sp>
      <p:sp>
        <p:nvSpPr>
          <p:cNvPr id="3" name="Tijdelijke aanduiding voor inhoud 2"/>
          <p:cNvSpPr>
            <a:spLocks noGrp="1"/>
          </p:cNvSpPr>
          <p:nvPr>
            <p:ph idx="1"/>
          </p:nvPr>
        </p:nvSpPr>
        <p:spPr>
          <a:xfrm>
            <a:off x="467544" y="1772816"/>
            <a:ext cx="8229600" cy="4137323"/>
          </a:xfrm>
        </p:spPr>
        <p:txBody>
          <a:bodyPr/>
          <a:lstStyle/>
          <a:p>
            <a:pPr marL="0" indent="0">
              <a:spcBef>
                <a:spcPts val="0"/>
              </a:spcBef>
              <a:buNone/>
            </a:pPr>
            <a:r>
              <a:rPr lang="nl-NL" dirty="0">
                <a:solidFill>
                  <a:schemeClr val="bg1"/>
                </a:solidFill>
              </a:rPr>
              <a:t>“Doe mij ontkomen </a:t>
            </a:r>
            <a:r>
              <a:rPr lang="nl-NL" u="sng" dirty="0">
                <a:solidFill>
                  <a:schemeClr val="bg1"/>
                </a:solidFill>
              </a:rPr>
              <a:t>door</a:t>
            </a:r>
            <a:r>
              <a:rPr lang="nl-NL" dirty="0">
                <a:solidFill>
                  <a:schemeClr val="bg1"/>
                </a:solidFill>
              </a:rPr>
              <a:t> uw gerechtigheid</a:t>
            </a:r>
            <a:r>
              <a:rPr lang="nl-NL" dirty="0" smtClean="0">
                <a:solidFill>
                  <a:schemeClr val="bg1"/>
                </a:solidFill>
              </a:rPr>
              <a:t>”</a:t>
            </a:r>
            <a:endParaRPr lang="nl-NL" dirty="0">
              <a:solidFill>
                <a:schemeClr val="bg1"/>
              </a:solidFill>
            </a:endParaRPr>
          </a:p>
          <a:p>
            <a:pPr marL="0" indent="0">
              <a:spcBef>
                <a:spcPts val="0"/>
              </a:spcBef>
              <a:buNone/>
            </a:pPr>
            <a:endParaRPr lang="nl-NL" dirty="0">
              <a:solidFill>
                <a:schemeClr val="bg1"/>
              </a:solidFill>
            </a:endParaRPr>
          </a:p>
        </p:txBody>
      </p:sp>
    </p:spTree>
    <p:extLst>
      <p:ext uri="{BB962C8B-B14F-4D97-AF65-F5344CB8AC3E}">
        <p14:creationId xmlns:p14="http://schemas.microsoft.com/office/powerpoint/2010/main" val="2834805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4698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TotalTime>
  <Words>334</Words>
  <Application>Microsoft Office PowerPoint</Application>
  <PresentationFormat>Diavoorstelling (4:3)</PresentationFormat>
  <Paragraphs>63</Paragraphs>
  <Slides>18</Slides>
  <Notes>13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18</vt:i4>
      </vt:variant>
    </vt:vector>
  </HeadingPairs>
  <TitlesOfParts>
    <vt:vector size="21" baseType="lpstr">
      <vt:lpstr>Arial</vt:lpstr>
      <vt:lpstr>Calibri</vt:lpstr>
      <vt:lpstr>Office-thema</vt:lpstr>
      <vt:lpstr>PowerPoint-presentatie</vt:lpstr>
      <vt:lpstr>PowerPoint-presentatie</vt:lpstr>
      <vt:lpstr>PowerPoint-presentatie</vt:lpstr>
      <vt:lpstr>PowerPoint-presentatie</vt:lpstr>
      <vt:lpstr>PowerPoint-presentatie</vt:lpstr>
      <vt:lpstr>Romeinen 1: 17</vt:lpstr>
      <vt:lpstr>PowerPoint-presentatie</vt:lpstr>
      <vt:lpstr>Psalm 31: 2</vt:lpstr>
      <vt:lpstr>PowerPoint-presentatie</vt:lpstr>
      <vt:lpstr>PowerPoint-presentatie</vt:lpstr>
      <vt:lpstr>Romeinen 3: 26</vt:lpstr>
      <vt:lpstr>PowerPoint-presentatie</vt:lpstr>
      <vt:lpstr>De drie sola’s van de Reformatie</vt:lpstr>
      <vt:lpstr>Habakuk 2: 4</vt:lpstr>
      <vt:lpstr>Geloof en trouw</vt:lpstr>
      <vt:lpstr>Geloof en trouw</vt:lpstr>
      <vt:lpstr>PowerPoint-presentatie</vt:lpstr>
      <vt:lpstr>Wees trouw in je geloof!</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Maarten</dc:creator>
  <cp:lastModifiedBy>Maarten van Loon</cp:lastModifiedBy>
  <cp:revision>56</cp:revision>
  <dcterms:created xsi:type="dcterms:W3CDTF">2010-10-27T07:53:01Z</dcterms:created>
  <dcterms:modified xsi:type="dcterms:W3CDTF">2014-10-25T10:36:26Z</dcterms:modified>
</cp:coreProperties>
</file>